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58" autoAdjust="0"/>
    <p:restoredTop sz="94660"/>
  </p:normalViewPr>
  <p:slideViewPr>
    <p:cSldViewPr snapToGrid="0">
      <p:cViewPr varScale="1">
        <p:scale>
          <a:sx n="36" d="100"/>
          <a:sy n="36" d="100"/>
        </p:scale>
        <p:origin x="27"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5EB0-1121-4077-8DB5-36020B1B30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B616EE-0B36-4EDE-9674-806500A0C9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E12552-DCEB-4E6F-821C-53BC01F60E64}"/>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309D3561-23B0-4E7A-BA3B-2610344B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F3C9C-7B4D-4BA5-BEF7-7B84FF2EE377}"/>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223218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3C8E1-4B59-4180-A37C-07FE27F03F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96994A-254E-4C8F-A619-C20F7714AA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8C87C-B2E0-441A-8FCA-7B2116EE3B60}"/>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8354EC03-F331-416A-BE73-216D5E9CC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B286F-3FA4-496F-9CD3-9ED0EC5EC7C5}"/>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125687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FD43E-F478-4C5C-98D3-295B3718EE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0812FB-3810-47ED-B6DD-B36D6AB371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B383A-6549-47F8-BE77-16E18821C34A}"/>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41A54679-94E8-4C23-A05D-F5B00D8555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ACB4B-3DDC-4C94-A89A-4CD23C32953E}"/>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242322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CD8B7-6FA3-447D-855D-201ED72E0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2F1CCB-011F-4F2B-AB97-A9A3C5D65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AE0BC-B65D-40E4-A7CC-F72D4F21AADA}"/>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0FB04F80-AFBD-47BE-B581-24D7510E8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1A2162-1E71-4875-B100-E20D0A482435}"/>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49249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152D-616C-43A5-894D-3971E4F23D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7A2495-5D04-4AEA-835E-C583D084E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A6DC89-50FC-43B3-94FD-4E823AC427A8}"/>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327D9A80-054E-4B76-8A29-B0A1940BB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1A26A-4A53-4C47-A15B-62364A864172}"/>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203713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250A6-2116-40FB-B554-C3EBC87B6D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1BAC36-D642-47C9-B98A-014E433290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4B4205-5992-4D1D-9A42-8029F66A47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895CAE-3747-4DE5-A0B3-4D5657556515}"/>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6" name="Footer Placeholder 5">
            <a:extLst>
              <a:ext uri="{FF2B5EF4-FFF2-40B4-BE49-F238E27FC236}">
                <a16:creationId xmlns:a16="http://schemas.microsoft.com/office/drawing/2014/main" id="{EEE3A974-6D5B-4746-A886-E3029F483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D87C0-36C6-45A2-8DF3-20245994ED55}"/>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178840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E2262-C338-4CD5-A256-9C32AEF91F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E7B653-F7E9-43F1-9290-142A5F0476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3A51BE-6FB5-4E1F-9DC6-6E4DF6BAC6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E27588-636B-40EE-A228-4229933FD2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C3709-5956-40E3-8554-40C83E492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2E1704-6412-4FC4-813F-4B65A56A974A}"/>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8" name="Footer Placeholder 7">
            <a:extLst>
              <a:ext uri="{FF2B5EF4-FFF2-40B4-BE49-F238E27FC236}">
                <a16:creationId xmlns:a16="http://schemas.microsoft.com/office/drawing/2014/main" id="{331DAD6F-2710-4BFF-9AD3-32C8F69CF5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0DA9A6-FB54-45F9-BDBD-1CC368F6E6DD}"/>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407581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1C10-6EDC-488B-9200-F7BE99E423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643EEA-AE90-471F-8417-F2C752307B0D}"/>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4" name="Footer Placeholder 3">
            <a:extLst>
              <a:ext uri="{FF2B5EF4-FFF2-40B4-BE49-F238E27FC236}">
                <a16:creationId xmlns:a16="http://schemas.microsoft.com/office/drawing/2014/main" id="{BC4E38AC-43BF-4C6B-B731-FBEBCCBB28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58521A-8474-43BA-AAEC-A864D5A8E885}"/>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393908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6EFF5-16BA-4E26-8F79-9A9DC579F9E7}"/>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3" name="Footer Placeholder 2">
            <a:extLst>
              <a:ext uri="{FF2B5EF4-FFF2-40B4-BE49-F238E27FC236}">
                <a16:creationId xmlns:a16="http://schemas.microsoft.com/office/drawing/2014/main" id="{0F84C17A-3105-49AD-AF86-54742F893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878D0F-4016-4D51-9D00-81B21E768D03}"/>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365317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0A92C-121D-40F1-9C52-1846B1E3E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066266-20BE-4896-B9F9-0C59815E5A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C339E-23B3-48F5-9822-6FBA40CB1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51CBF-FF31-492A-9429-CD4B1A33BB3F}"/>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6" name="Footer Placeholder 5">
            <a:extLst>
              <a:ext uri="{FF2B5EF4-FFF2-40B4-BE49-F238E27FC236}">
                <a16:creationId xmlns:a16="http://schemas.microsoft.com/office/drawing/2014/main" id="{4509BE1D-CD4A-4236-9F2B-F8F1FFB8E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5BF58D-6D43-4D16-8178-65AE0BFEC3BF}"/>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372651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91D8-A2B9-4942-B0DA-57AA4D54C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303E1B-1C5E-48FC-BB43-EB429F5F67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6814F6-9EE8-43ED-BFBE-7DB9F6349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0A34B9-482B-486A-A0D1-D828D1F8379D}"/>
              </a:ext>
            </a:extLst>
          </p:cNvPr>
          <p:cNvSpPr>
            <a:spLocks noGrp="1"/>
          </p:cNvSpPr>
          <p:nvPr>
            <p:ph type="dt" sz="half" idx="10"/>
          </p:nvPr>
        </p:nvSpPr>
        <p:spPr/>
        <p:txBody>
          <a:bodyPr/>
          <a:lstStyle/>
          <a:p>
            <a:fld id="{E64E3C5B-BBD9-46BC-BBB9-50CEEE3AA060}" type="datetimeFigureOut">
              <a:rPr lang="en-US" smtClean="0"/>
              <a:t>10/2/2020</a:t>
            </a:fld>
            <a:endParaRPr lang="en-US"/>
          </a:p>
        </p:txBody>
      </p:sp>
      <p:sp>
        <p:nvSpPr>
          <p:cNvPr id="6" name="Footer Placeholder 5">
            <a:extLst>
              <a:ext uri="{FF2B5EF4-FFF2-40B4-BE49-F238E27FC236}">
                <a16:creationId xmlns:a16="http://schemas.microsoft.com/office/drawing/2014/main" id="{45308535-0B50-4468-9BE7-0FD7F0393C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3B3F4-6066-4817-8650-11E569EAF5BD}"/>
              </a:ext>
            </a:extLst>
          </p:cNvPr>
          <p:cNvSpPr>
            <a:spLocks noGrp="1"/>
          </p:cNvSpPr>
          <p:nvPr>
            <p:ph type="sldNum" sz="quarter" idx="12"/>
          </p:nvPr>
        </p:nvSpPr>
        <p:spPr/>
        <p:txBody>
          <a:bodyPr/>
          <a:lstStyle/>
          <a:p>
            <a:fld id="{6363DC21-553B-4F2A-A0EB-113CDCBC0523}" type="slidenum">
              <a:rPr lang="en-US" smtClean="0"/>
              <a:t>‹#›</a:t>
            </a:fld>
            <a:endParaRPr lang="en-US"/>
          </a:p>
        </p:txBody>
      </p:sp>
    </p:spTree>
    <p:extLst>
      <p:ext uri="{BB962C8B-B14F-4D97-AF65-F5344CB8AC3E}">
        <p14:creationId xmlns:p14="http://schemas.microsoft.com/office/powerpoint/2010/main" val="418897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5BBDC2-9353-4203-9D13-479D038E6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33E12C-28E0-4D2B-98E9-9146274E5D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719E7-E30F-4B69-A7BC-6BFAA13476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E3C5B-BBD9-46BC-BBB9-50CEEE3AA060}" type="datetimeFigureOut">
              <a:rPr lang="en-US" smtClean="0"/>
              <a:t>10/2/2020</a:t>
            </a:fld>
            <a:endParaRPr lang="en-US"/>
          </a:p>
        </p:txBody>
      </p:sp>
      <p:sp>
        <p:nvSpPr>
          <p:cNvPr id="5" name="Footer Placeholder 4">
            <a:extLst>
              <a:ext uri="{FF2B5EF4-FFF2-40B4-BE49-F238E27FC236}">
                <a16:creationId xmlns:a16="http://schemas.microsoft.com/office/drawing/2014/main" id="{CE98227E-61EF-4FDE-B9B5-E2BE3F57F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E5ED7B-B9C0-4DAC-9391-FCCBB5991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3DC21-553B-4F2A-A0EB-113CDCBC0523}" type="slidenum">
              <a:rPr lang="en-US" smtClean="0"/>
              <a:t>‹#›</a:t>
            </a:fld>
            <a:endParaRPr lang="en-US"/>
          </a:p>
        </p:txBody>
      </p:sp>
    </p:spTree>
    <p:extLst>
      <p:ext uri="{BB962C8B-B14F-4D97-AF65-F5344CB8AC3E}">
        <p14:creationId xmlns:p14="http://schemas.microsoft.com/office/powerpoint/2010/main" val="2061617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John%2014&amp;version=NIV#fen-NIV-26670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John%2014&amp;version=NIV#fen-NIV-26686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CDBF-023C-4DCC-BB76-CD297C96E184}"/>
              </a:ext>
            </a:extLst>
          </p:cNvPr>
          <p:cNvSpPr>
            <a:spLocks noGrp="1"/>
          </p:cNvSpPr>
          <p:nvPr>
            <p:ph type="ctrTitle"/>
          </p:nvPr>
        </p:nvSpPr>
        <p:spPr/>
        <p:txBody>
          <a:bodyPr/>
          <a:lstStyle/>
          <a:p>
            <a:r>
              <a:rPr lang="en-US" b="1" dirty="0">
                <a:solidFill>
                  <a:schemeClr val="bg1"/>
                </a:solidFill>
              </a:rPr>
              <a:t>John 13 and 14</a:t>
            </a:r>
          </a:p>
        </p:txBody>
      </p:sp>
      <p:sp>
        <p:nvSpPr>
          <p:cNvPr id="3" name="Subtitle 2">
            <a:extLst>
              <a:ext uri="{FF2B5EF4-FFF2-40B4-BE49-F238E27FC236}">
                <a16:creationId xmlns:a16="http://schemas.microsoft.com/office/drawing/2014/main" id="{23544FAB-4513-4627-A213-2B8E4BA0E3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334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a:bodyPr>
          <a:lstStyle/>
          <a:p>
            <a:pPr marL="0" indent="0">
              <a:buNone/>
            </a:pPr>
            <a:r>
              <a:rPr lang="en-US" sz="3200" b="0" i="0" u="none" strike="noStrike" dirty="0">
                <a:solidFill>
                  <a:schemeClr val="bg1"/>
                </a:solidFill>
                <a:effectLst/>
                <a:latin typeface="Arial" panose="020B0604020202020204" pitchFamily="34" charset="0"/>
              </a:rPr>
              <a:t>“</a:t>
            </a:r>
            <a:r>
              <a:rPr lang="en-US" sz="3600" b="0" i="0" u="none" strike="noStrike" dirty="0">
                <a:solidFill>
                  <a:schemeClr val="bg1"/>
                </a:solidFill>
                <a:effectLst/>
                <a:latin typeface="Arial" panose="020B0604020202020204" pitchFamily="34" charset="0"/>
              </a:rPr>
              <a:t>Do not let your hearts be troubled. You believe in God[</a:t>
            </a:r>
            <a:r>
              <a:rPr lang="en-US" sz="3600" b="0" i="0" u="sng" strike="noStrike"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a</a:t>
            </a:r>
            <a:r>
              <a:rPr lang="en-US" sz="3600" b="0" i="0" u="none" strike="noStrike" dirty="0">
                <a:solidFill>
                  <a:schemeClr val="bg1"/>
                </a:solidFill>
                <a:effectLst/>
                <a:latin typeface="Arial" panose="020B0604020202020204" pitchFamily="34" charset="0"/>
              </a:rPr>
              <a:t>]; believe also in me. </a:t>
            </a:r>
            <a:r>
              <a:rPr lang="en-US" sz="3600" b="1" i="0" u="none" strike="noStrike" dirty="0">
                <a:solidFill>
                  <a:schemeClr val="bg1"/>
                </a:solidFill>
                <a:effectLst/>
                <a:latin typeface="Arial" panose="020B0604020202020204" pitchFamily="34" charset="0"/>
              </a:rPr>
              <a:t>2 </a:t>
            </a:r>
            <a:r>
              <a:rPr lang="en-US" sz="3600" b="0" i="0" u="none" strike="noStrike" dirty="0">
                <a:solidFill>
                  <a:schemeClr val="bg1"/>
                </a:solidFill>
                <a:effectLst/>
                <a:latin typeface="Arial" panose="020B0604020202020204" pitchFamily="34" charset="0"/>
              </a:rPr>
              <a:t>My Father’s house has many rooms; if that were not so, would I have told you that I am going there to prepare a place for you? </a:t>
            </a:r>
            <a:r>
              <a:rPr lang="en-US" sz="3600" b="1" i="0" u="none" strike="noStrike" dirty="0">
                <a:solidFill>
                  <a:schemeClr val="bg1"/>
                </a:solidFill>
                <a:effectLst/>
                <a:latin typeface="Arial" panose="020B0604020202020204" pitchFamily="34" charset="0"/>
              </a:rPr>
              <a:t>3 </a:t>
            </a:r>
            <a:r>
              <a:rPr lang="en-US" sz="3600" b="0" i="0" u="none" strike="noStrike" dirty="0">
                <a:solidFill>
                  <a:schemeClr val="bg1"/>
                </a:solidFill>
                <a:effectLst/>
                <a:latin typeface="Arial" panose="020B0604020202020204" pitchFamily="34" charset="0"/>
              </a:rPr>
              <a:t>And if I go and prepare a place for you, I will come back and take you to be with me that you also may be where I am.</a:t>
            </a:r>
          </a:p>
          <a:p>
            <a:pPr marL="0" indent="0">
              <a:buNone/>
            </a:pPr>
            <a:endParaRPr lang="en-US" sz="3600" dirty="0">
              <a:solidFill>
                <a:schemeClr val="bg1"/>
              </a:solidFill>
              <a:latin typeface="Arial" panose="020B0604020202020204" pitchFamily="34" charset="0"/>
            </a:endParaRPr>
          </a:p>
          <a:p>
            <a:pPr marL="0" indent="0">
              <a:buNone/>
            </a:pPr>
            <a:r>
              <a:rPr lang="en-US" sz="3600" dirty="0">
                <a:solidFill>
                  <a:schemeClr val="bg1"/>
                </a:solidFill>
                <a:latin typeface="Arial" panose="020B0604020202020204" pitchFamily="34" charset="0"/>
              </a:rPr>
              <a:t>						John 14:1-4</a:t>
            </a:r>
            <a:endParaRPr lang="en-US" sz="3200" dirty="0">
              <a:solidFill>
                <a:schemeClr val="bg1"/>
              </a:solidFill>
            </a:endParaRPr>
          </a:p>
        </p:txBody>
      </p:sp>
    </p:spTree>
    <p:extLst>
      <p:ext uri="{BB962C8B-B14F-4D97-AF65-F5344CB8AC3E}">
        <p14:creationId xmlns:p14="http://schemas.microsoft.com/office/powerpoint/2010/main" val="411099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lstStyle/>
          <a:p>
            <a:endParaRPr lang="en-US" dirty="0"/>
          </a:p>
        </p:txBody>
      </p:sp>
    </p:spTree>
    <p:extLst>
      <p:ext uri="{BB962C8B-B14F-4D97-AF65-F5344CB8AC3E}">
        <p14:creationId xmlns:p14="http://schemas.microsoft.com/office/powerpoint/2010/main" val="155120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a:bodyPr>
          <a:lstStyle/>
          <a:p>
            <a:pPr marL="0" indent="0">
              <a:buNone/>
            </a:pPr>
            <a:r>
              <a:rPr lang="en-US" sz="3600" b="0" i="0" u="none" strike="noStrike" dirty="0">
                <a:solidFill>
                  <a:schemeClr val="bg1"/>
                </a:solidFill>
                <a:effectLst/>
                <a:latin typeface="Arial" panose="020B0604020202020204" pitchFamily="34" charset="0"/>
              </a:rPr>
              <a:t>15 “If you love me, keep my commands. 16 And I will ask the Father, and he will give you another advocate to help you and be with you forever— 17 the Spirit of truth. The world cannot accept him, because it neither sees him nor knows him. But you know him, for he lives with you and will be[</a:t>
            </a:r>
            <a:r>
              <a:rPr lang="en-US" sz="3600" b="0" i="0" u="sng" strike="noStrike"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c</a:t>
            </a:r>
            <a:r>
              <a:rPr lang="en-US" sz="3600" b="0" i="0" u="none" strike="noStrike" dirty="0">
                <a:solidFill>
                  <a:schemeClr val="bg1"/>
                </a:solidFill>
                <a:effectLst/>
                <a:latin typeface="Arial" panose="020B0604020202020204" pitchFamily="34" charset="0"/>
              </a:rPr>
              <a:t>] in you. 18 I will not leave you as orphans; I will come to you. </a:t>
            </a:r>
          </a:p>
          <a:p>
            <a:pPr marL="0" indent="0">
              <a:buNone/>
            </a:pPr>
            <a:r>
              <a:rPr lang="en-US" sz="3600" dirty="0">
                <a:solidFill>
                  <a:schemeClr val="bg1"/>
                </a:solidFill>
                <a:latin typeface="Arial" panose="020B0604020202020204" pitchFamily="34" charset="0"/>
              </a:rPr>
              <a:t>					</a:t>
            </a:r>
          </a:p>
          <a:p>
            <a:pPr marL="0" indent="0">
              <a:buNone/>
            </a:pPr>
            <a:r>
              <a:rPr lang="en-US" sz="3600" dirty="0">
                <a:solidFill>
                  <a:schemeClr val="bg1"/>
                </a:solidFill>
                <a:latin typeface="Arial" panose="020B0604020202020204" pitchFamily="34" charset="0"/>
              </a:rPr>
              <a:t>						John 14:15-18</a:t>
            </a:r>
            <a:endParaRPr lang="en-US" sz="4800" dirty="0">
              <a:solidFill>
                <a:schemeClr val="bg1"/>
              </a:solidFill>
            </a:endParaRPr>
          </a:p>
        </p:txBody>
      </p:sp>
    </p:spTree>
    <p:extLst>
      <p:ext uri="{BB962C8B-B14F-4D97-AF65-F5344CB8AC3E}">
        <p14:creationId xmlns:p14="http://schemas.microsoft.com/office/powerpoint/2010/main" val="380734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a:bodyPr>
          <a:lstStyle/>
          <a:p>
            <a:pPr marR="457200" indent="0" algn="just" rtl="0">
              <a:spcBef>
                <a:spcPts val="0"/>
              </a:spcBef>
              <a:spcAft>
                <a:spcPts val="0"/>
              </a:spcAft>
              <a:buNone/>
            </a:pPr>
            <a:r>
              <a:rPr lang="en-US" sz="3600" b="0" i="0" u="none" strike="noStrike" dirty="0">
                <a:solidFill>
                  <a:schemeClr val="bg1"/>
                </a:solidFill>
                <a:effectLst/>
                <a:latin typeface="Arial" panose="020B0604020202020204" pitchFamily="34" charset="0"/>
                <a:cs typeface="Arial" panose="020B0604020202020204" pitchFamily="34" charset="0"/>
              </a:rPr>
              <a:t>19 Before long, the world will not see me anymore, but you will see me. Because I live, you also will live. 20 On that day you will realize that I am in my Father, and you are in me, and I am in you. 21 Whoever has my commands and keeps them is the one who loves me. The one who loves me will be loved by my Father, and I too will love them and show myself to them.”</a:t>
            </a:r>
            <a:endParaRPr lang="en-US" sz="4800" b="0" dirty="0">
              <a:solidFill>
                <a:schemeClr val="bg1"/>
              </a:solidFill>
              <a:effectLst/>
              <a:latin typeface="Arial" panose="020B0604020202020204" pitchFamily="34" charset="0"/>
              <a:cs typeface="Arial" panose="020B0604020202020204" pitchFamily="34" charset="0"/>
            </a:endParaRPr>
          </a:p>
          <a:p>
            <a:pPr marL="3657600" lvl="8" indent="0">
              <a:buNone/>
            </a:pPr>
            <a:r>
              <a:rPr lang="en-US" sz="3800" dirty="0">
                <a:solidFill>
                  <a:schemeClr val="bg1"/>
                </a:solidFill>
                <a:latin typeface="Arial" panose="020B0604020202020204" pitchFamily="34" charset="0"/>
                <a:cs typeface="Arial" panose="020B0604020202020204" pitchFamily="34" charset="0"/>
              </a:rPr>
              <a:t>		John 14:19-21</a:t>
            </a:r>
            <a:br>
              <a:rPr lang="en-US" sz="3800" dirty="0">
                <a:solidFill>
                  <a:schemeClr val="bg1"/>
                </a:solidFill>
                <a:latin typeface="Arial" panose="020B0604020202020204" pitchFamily="34" charset="0"/>
                <a:cs typeface="Arial" panose="020B0604020202020204" pitchFamily="34" charset="0"/>
              </a:rPr>
            </a:br>
            <a:endParaRPr lang="en-US" sz="3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85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lstStyle/>
          <a:p>
            <a:endParaRPr lang="en-US" dirty="0"/>
          </a:p>
        </p:txBody>
      </p:sp>
    </p:spTree>
    <p:extLst>
      <p:ext uri="{BB962C8B-B14F-4D97-AF65-F5344CB8AC3E}">
        <p14:creationId xmlns:p14="http://schemas.microsoft.com/office/powerpoint/2010/main" val="116373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4855AB5-4F25-455A-A09F-FF31DE6E015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5263" r="30263"/>
          <a:stretch/>
        </p:blipFill>
        <p:spPr>
          <a:xfrm>
            <a:off x="9793357" y="3621982"/>
            <a:ext cx="2398643" cy="3236017"/>
          </a:xfrm>
        </p:spPr>
      </p:pic>
      <p:sp>
        <p:nvSpPr>
          <p:cNvPr id="2" name="TextBox 1">
            <a:extLst>
              <a:ext uri="{FF2B5EF4-FFF2-40B4-BE49-F238E27FC236}">
                <a16:creationId xmlns:a16="http://schemas.microsoft.com/office/drawing/2014/main" id="{E7AD8982-BFF8-4620-87BF-D6BAE3801849}"/>
              </a:ext>
            </a:extLst>
          </p:cNvPr>
          <p:cNvSpPr txBox="1"/>
          <p:nvPr/>
        </p:nvSpPr>
        <p:spPr>
          <a:xfrm>
            <a:off x="265043" y="530085"/>
            <a:ext cx="8786192" cy="5970865"/>
          </a:xfrm>
          <a:prstGeom prst="rect">
            <a:avLst/>
          </a:prstGeom>
          <a:noFill/>
        </p:spPr>
        <p:txBody>
          <a:bodyPr wrap="square" rtlCol="0">
            <a:spAutoFit/>
          </a:bodyPr>
          <a:lstStyle/>
          <a:p>
            <a:r>
              <a:rPr lang="en-US" sz="3200" b="0" i="0" u="none" strike="noStrike" dirty="0">
                <a:solidFill>
                  <a:schemeClr val="bg1"/>
                </a:solidFill>
                <a:effectLst/>
                <a:latin typeface="Arial" panose="020B0604020202020204" pitchFamily="34" charset="0"/>
                <a:cs typeface="Arial" panose="020B0604020202020204" pitchFamily="34" charset="0"/>
              </a:rPr>
              <a:t>“Knowing that my life was going to be cut short has also changed my perspective on ageing. Most people assume they will live into old age. I have come to see growing old as a privilege. Nobody should lament getting one year older, another grey hair or a wrinkle. Instead, be pleased that you’ve made it. If you feel like you haven’t made the most of your last year, try to use your next one better.” </a:t>
            </a:r>
          </a:p>
          <a:p>
            <a:endParaRPr lang="en-US" sz="54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https://www.theguardian.com/commentisfree/2020/sep/07/terminal-cancer-live-cancer-life-death</a:t>
            </a:r>
          </a:p>
        </p:txBody>
      </p:sp>
    </p:spTree>
    <p:extLst>
      <p:ext uri="{BB962C8B-B14F-4D97-AF65-F5344CB8AC3E}">
        <p14:creationId xmlns:p14="http://schemas.microsoft.com/office/powerpoint/2010/main" val="94708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lstStyle/>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Love God </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Love your Neighbor </a:t>
            </a:r>
          </a:p>
        </p:txBody>
      </p:sp>
    </p:spTree>
    <p:extLst>
      <p:ext uri="{BB962C8B-B14F-4D97-AF65-F5344CB8AC3E}">
        <p14:creationId xmlns:p14="http://schemas.microsoft.com/office/powerpoint/2010/main" val="349948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9DEA2B4-EA6D-40EB-BB91-932F62E3408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5263" r="30263"/>
          <a:stretch/>
        </p:blipFill>
        <p:spPr>
          <a:xfrm>
            <a:off x="7116417" y="10623"/>
            <a:ext cx="5075583" cy="6847377"/>
          </a:xfrm>
        </p:spPr>
      </p:pic>
    </p:spTree>
    <p:extLst>
      <p:ext uri="{BB962C8B-B14F-4D97-AF65-F5344CB8AC3E}">
        <p14:creationId xmlns:p14="http://schemas.microsoft.com/office/powerpoint/2010/main" val="3617277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4855AB5-4F25-455A-A09F-FF31DE6E015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5263" r="30263"/>
          <a:stretch/>
        </p:blipFill>
        <p:spPr>
          <a:xfrm>
            <a:off x="9793357" y="3621982"/>
            <a:ext cx="2398643" cy="3236017"/>
          </a:xfrm>
        </p:spPr>
      </p:pic>
      <p:sp>
        <p:nvSpPr>
          <p:cNvPr id="2" name="TextBox 1">
            <a:extLst>
              <a:ext uri="{FF2B5EF4-FFF2-40B4-BE49-F238E27FC236}">
                <a16:creationId xmlns:a16="http://schemas.microsoft.com/office/drawing/2014/main" id="{E7AD8982-BFF8-4620-87BF-D6BAE3801849}"/>
              </a:ext>
            </a:extLst>
          </p:cNvPr>
          <p:cNvSpPr txBox="1"/>
          <p:nvPr/>
        </p:nvSpPr>
        <p:spPr>
          <a:xfrm>
            <a:off x="397565" y="1603511"/>
            <a:ext cx="8786192" cy="4216539"/>
          </a:xfrm>
          <a:prstGeom prst="rect">
            <a:avLst/>
          </a:prstGeom>
          <a:noFill/>
        </p:spPr>
        <p:txBody>
          <a:bodyPr wrap="square" rtlCol="0">
            <a:spAutoFit/>
          </a:bodyPr>
          <a:lstStyle/>
          <a:p>
            <a:pPr marL="342900" indent="-342900">
              <a:buAutoNum type="arabicPeriod"/>
            </a:pPr>
            <a:r>
              <a:rPr lang="en-US" sz="3600" dirty="0">
                <a:solidFill>
                  <a:schemeClr val="bg1"/>
                </a:solidFill>
              </a:rPr>
              <a:t>Live a Life of Gratitude</a:t>
            </a:r>
          </a:p>
          <a:p>
            <a:pPr marL="342900" indent="-342900">
              <a:buAutoNum type="arabicPeriod"/>
            </a:pPr>
            <a:endParaRPr lang="en-US" sz="3600" dirty="0">
              <a:solidFill>
                <a:schemeClr val="bg1"/>
              </a:solidFill>
            </a:endParaRPr>
          </a:p>
          <a:p>
            <a:pPr marL="342900" indent="-342900">
              <a:buAutoNum type="arabicPeriod"/>
            </a:pPr>
            <a:r>
              <a:rPr lang="en-US" sz="3600" dirty="0">
                <a:solidFill>
                  <a:schemeClr val="bg1"/>
                </a:solidFill>
              </a:rPr>
              <a:t>Allow Yourself to be Vulnerable and Connect with Others  </a:t>
            </a:r>
          </a:p>
          <a:p>
            <a:pPr marL="342900" indent="-342900">
              <a:buAutoNum type="arabicPeriod"/>
            </a:pPr>
            <a:endParaRPr lang="en-US" sz="3600" dirty="0">
              <a:solidFill>
                <a:schemeClr val="bg1"/>
              </a:solidFill>
            </a:endParaRPr>
          </a:p>
          <a:p>
            <a:pPr marL="342900" indent="-342900">
              <a:buAutoNum type="arabicPeriod"/>
            </a:pPr>
            <a:r>
              <a:rPr lang="en-US" sz="3600" dirty="0">
                <a:solidFill>
                  <a:schemeClr val="bg1"/>
                </a:solidFill>
              </a:rPr>
              <a:t>Do something for Others </a:t>
            </a:r>
          </a:p>
          <a:p>
            <a:pPr marL="342900" indent="-342900">
              <a:buAutoNum type="arabicPeriod"/>
            </a:pPr>
            <a:endParaRPr lang="en-US" sz="3600" dirty="0">
              <a:solidFill>
                <a:schemeClr val="bg1"/>
              </a:solidFill>
            </a:endParaRPr>
          </a:p>
          <a:p>
            <a:r>
              <a:rPr lang="en-US" sz="1200" dirty="0">
                <a:solidFill>
                  <a:schemeClr val="bg1"/>
                </a:solidFill>
              </a:rPr>
              <a:t>https://www.theguardian.com/commentisfree/2020/sep/07/terminal-cancer-live-cancer-life-death</a:t>
            </a:r>
          </a:p>
        </p:txBody>
      </p:sp>
    </p:spTree>
    <p:extLst>
      <p:ext uri="{BB962C8B-B14F-4D97-AF65-F5344CB8AC3E}">
        <p14:creationId xmlns:p14="http://schemas.microsoft.com/office/powerpoint/2010/main" val="173902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a:bodyPr>
          <a:lstStyle/>
          <a:p>
            <a:pPr marL="0" indent="0">
              <a:buNone/>
            </a:pPr>
            <a:r>
              <a:rPr lang="en-US" sz="3600" b="0" i="0" u="none" strike="noStrike" dirty="0">
                <a:solidFill>
                  <a:schemeClr val="bg1"/>
                </a:solidFill>
                <a:effectLst/>
                <a:latin typeface="Arial" panose="020B0604020202020204" pitchFamily="34" charset="0"/>
              </a:rPr>
              <a:t>It was just before the Passover Festival. Jesus knew that the hour had come for him to leave this world and go to the Father. Having loved his own who were in the world, he loved them to the end. 2 The evening meal was in progress, and the devil had already prompted Judas, the son of Simon Iscariot, to betray Jesus. 3 Jesus knew that the Father had put all things under his power, and that he had come from God and was returning to God; </a:t>
            </a:r>
          </a:p>
          <a:p>
            <a:pPr marL="0" indent="0">
              <a:buNone/>
            </a:pPr>
            <a:endParaRPr lang="en-US" sz="3600" dirty="0">
              <a:solidFill>
                <a:schemeClr val="bg1"/>
              </a:solidFill>
            </a:endParaRPr>
          </a:p>
        </p:txBody>
      </p:sp>
    </p:spTree>
    <p:extLst>
      <p:ext uri="{BB962C8B-B14F-4D97-AF65-F5344CB8AC3E}">
        <p14:creationId xmlns:p14="http://schemas.microsoft.com/office/powerpoint/2010/main" val="61527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a:bodyPr>
          <a:lstStyle/>
          <a:p>
            <a:pPr marR="457200" indent="0" algn="just" rtl="0">
              <a:spcBef>
                <a:spcPts val="0"/>
              </a:spcBef>
              <a:spcAft>
                <a:spcPts val="0"/>
              </a:spcAft>
              <a:buNone/>
            </a:pPr>
            <a:r>
              <a:rPr lang="en-US" sz="3600" b="0" i="0" u="none" strike="noStrike" dirty="0">
                <a:solidFill>
                  <a:schemeClr val="bg1"/>
                </a:solidFill>
                <a:effectLst/>
                <a:latin typeface="Arial" panose="020B0604020202020204" pitchFamily="34" charset="0"/>
                <a:cs typeface="Arial" panose="020B0604020202020204" pitchFamily="34" charset="0"/>
              </a:rPr>
              <a:t>4 so he got up from the meal, took off his outer clothing, and wrapped a towel around his waist. 5 After that, he poured water into a basin and began to wash his disciples’ feet, drying them with the towel that was wrapped around him.</a:t>
            </a:r>
          </a:p>
          <a:p>
            <a:pPr marR="457200" indent="0" algn="just" rtl="0">
              <a:spcBef>
                <a:spcPts val="0"/>
              </a:spcBef>
              <a:spcAft>
                <a:spcPts val="0"/>
              </a:spcAft>
              <a:buNone/>
            </a:pPr>
            <a:endParaRPr lang="en-US" sz="3600" dirty="0">
              <a:solidFill>
                <a:schemeClr val="bg1"/>
              </a:solidFill>
              <a:latin typeface="Arial" panose="020B0604020202020204" pitchFamily="34" charset="0"/>
              <a:cs typeface="Arial" panose="020B0604020202020204" pitchFamily="34" charset="0"/>
            </a:endParaRPr>
          </a:p>
          <a:p>
            <a:pPr marR="457200" indent="0" algn="just" rtl="0">
              <a:spcBef>
                <a:spcPts val="0"/>
              </a:spcBef>
              <a:spcAft>
                <a:spcPts val="0"/>
              </a:spcAft>
              <a:buNone/>
            </a:pPr>
            <a:r>
              <a:rPr lang="en-US" sz="3600" b="0" dirty="0">
                <a:solidFill>
                  <a:schemeClr val="bg1"/>
                </a:solidFill>
                <a:effectLst/>
                <a:latin typeface="Arial" panose="020B0604020202020204" pitchFamily="34" charset="0"/>
                <a:cs typeface="Arial" panose="020B0604020202020204" pitchFamily="34" charset="0"/>
              </a:rPr>
              <a:t>					John 13:1-5</a:t>
            </a:r>
            <a:endParaRPr lang="en-US" sz="4800" b="0" dirty="0">
              <a:solidFill>
                <a:schemeClr val="bg1"/>
              </a:solidFill>
              <a:effectLst/>
              <a:latin typeface="Arial" panose="020B0604020202020204" pitchFamily="34" charset="0"/>
              <a:cs typeface="Arial" panose="020B0604020202020204" pitchFamily="34" charset="0"/>
            </a:endParaRPr>
          </a:p>
          <a:p>
            <a:pPr marL="0" indent="0">
              <a:buNone/>
            </a:pP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543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lstStyle/>
          <a:p>
            <a:endParaRPr lang="en-US" dirty="0"/>
          </a:p>
        </p:txBody>
      </p:sp>
    </p:spTree>
    <p:extLst>
      <p:ext uri="{BB962C8B-B14F-4D97-AF65-F5344CB8AC3E}">
        <p14:creationId xmlns:p14="http://schemas.microsoft.com/office/powerpoint/2010/main" val="425278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normAutofit lnSpcReduction="10000"/>
          </a:bodyPr>
          <a:lstStyle/>
          <a:p>
            <a:pPr marR="457200" indent="0" algn="just" rtl="0">
              <a:spcBef>
                <a:spcPts val="0"/>
              </a:spcBef>
              <a:spcAft>
                <a:spcPts val="0"/>
              </a:spcAft>
              <a:buNone/>
            </a:pPr>
            <a:r>
              <a:rPr lang="en-US" sz="3600" b="1" i="0" u="none" strike="noStrike" dirty="0">
                <a:solidFill>
                  <a:schemeClr val="bg1"/>
                </a:solidFill>
                <a:effectLst/>
                <a:latin typeface="Arial" panose="020B0604020202020204" pitchFamily="34" charset="0"/>
                <a:cs typeface="Arial" panose="020B0604020202020204" pitchFamily="34" charset="0"/>
              </a:rPr>
              <a:t>14 </a:t>
            </a:r>
            <a:r>
              <a:rPr lang="en-US" sz="3600" b="0" i="0" u="none" strike="noStrike" dirty="0">
                <a:solidFill>
                  <a:schemeClr val="bg1"/>
                </a:solidFill>
                <a:effectLst/>
                <a:latin typeface="Arial" panose="020B0604020202020204" pitchFamily="34" charset="0"/>
                <a:cs typeface="Arial" panose="020B0604020202020204" pitchFamily="34" charset="0"/>
              </a:rPr>
              <a:t>Now that I, your Lord and Teacher, have washed your feet, you also should wash one another’s feet. </a:t>
            </a:r>
            <a:r>
              <a:rPr lang="en-US" sz="3600" b="1" i="0" u="none" strike="noStrike" dirty="0">
                <a:solidFill>
                  <a:schemeClr val="bg1"/>
                </a:solidFill>
                <a:effectLst/>
                <a:latin typeface="Arial" panose="020B0604020202020204" pitchFamily="34" charset="0"/>
                <a:cs typeface="Arial" panose="020B0604020202020204" pitchFamily="34" charset="0"/>
              </a:rPr>
              <a:t>15 </a:t>
            </a:r>
            <a:r>
              <a:rPr lang="en-US" sz="3600" b="0" i="0" u="none" strike="noStrike" dirty="0">
                <a:solidFill>
                  <a:schemeClr val="bg1"/>
                </a:solidFill>
                <a:effectLst/>
                <a:latin typeface="Arial" panose="020B0604020202020204" pitchFamily="34" charset="0"/>
                <a:cs typeface="Arial" panose="020B0604020202020204" pitchFamily="34" charset="0"/>
              </a:rPr>
              <a:t>I have set you an example that you should do as I have done for you. </a:t>
            </a:r>
          </a:p>
          <a:p>
            <a:pPr marR="457200" indent="0" algn="just" rtl="0">
              <a:spcBef>
                <a:spcPts val="0"/>
              </a:spcBef>
              <a:spcAft>
                <a:spcPts val="0"/>
              </a:spcAft>
              <a:buNone/>
            </a:pPr>
            <a:endParaRPr lang="en-US" sz="4800" dirty="0">
              <a:solidFill>
                <a:schemeClr val="bg1"/>
              </a:solidFill>
              <a:latin typeface="Arial" panose="020B0604020202020204" pitchFamily="34" charset="0"/>
              <a:cs typeface="Arial" panose="020B0604020202020204" pitchFamily="34" charset="0"/>
            </a:endParaRPr>
          </a:p>
          <a:p>
            <a:pPr marR="457200" indent="0" algn="just" rtl="0">
              <a:spcBef>
                <a:spcPts val="0"/>
              </a:spcBef>
              <a:spcAft>
                <a:spcPts val="0"/>
              </a:spcAft>
              <a:buNone/>
            </a:pPr>
            <a:r>
              <a:rPr lang="en-US" sz="3600" b="1" i="0" u="none" strike="noStrike" dirty="0">
                <a:solidFill>
                  <a:schemeClr val="bg1"/>
                </a:solidFill>
                <a:effectLst/>
                <a:latin typeface="Arial" panose="020B0604020202020204" pitchFamily="34" charset="0"/>
                <a:cs typeface="Arial" panose="020B0604020202020204" pitchFamily="34" charset="0"/>
              </a:rPr>
              <a:t>34 </a:t>
            </a:r>
            <a:r>
              <a:rPr lang="en-US" sz="3600" b="0" i="0" u="none" strike="noStrike" dirty="0">
                <a:solidFill>
                  <a:schemeClr val="bg1"/>
                </a:solidFill>
                <a:effectLst/>
                <a:latin typeface="Arial" panose="020B0604020202020204" pitchFamily="34" charset="0"/>
                <a:cs typeface="Arial" panose="020B0604020202020204" pitchFamily="34" charset="0"/>
              </a:rPr>
              <a:t>“A new command I give you: Love one another. As I have loved you, so you must love one another. </a:t>
            </a:r>
            <a:r>
              <a:rPr lang="en-US" sz="3600" b="1" i="0" u="none" strike="noStrike" dirty="0">
                <a:solidFill>
                  <a:schemeClr val="bg1"/>
                </a:solidFill>
                <a:effectLst/>
                <a:latin typeface="Arial" panose="020B0604020202020204" pitchFamily="34" charset="0"/>
                <a:cs typeface="Arial" panose="020B0604020202020204" pitchFamily="34" charset="0"/>
              </a:rPr>
              <a:t>35 </a:t>
            </a:r>
            <a:r>
              <a:rPr lang="en-US" sz="3600" b="0" i="0" u="none" strike="noStrike" dirty="0">
                <a:solidFill>
                  <a:schemeClr val="bg1"/>
                </a:solidFill>
                <a:effectLst/>
                <a:latin typeface="Arial" panose="020B0604020202020204" pitchFamily="34" charset="0"/>
                <a:cs typeface="Arial" panose="020B0604020202020204" pitchFamily="34" charset="0"/>
              </a:rPr>
              <a:t>By this everyone will know that you are my disciples, if you love one another.”</a:t>
            </a:r>
            <a:endParaRPr lang="en-US" sz="4800" b="0" dirty="0">
              <a:solidFill>
                <a:schemeClr val="bg1"/>
              </a:solidFill>
              <a:effectLst/>
              <a:latin typeface="Arial" panose="020B0604020202020204" pitchFamily="34" charset="0"/>
              <a:cs typeface="Arial" panose="020B0604020202020204" pitchFamily="34" charset="0"/>
            </a:endParaRPr>
          </a:p>
          <a:p>
            <a:pPr marL="0" indent="0">
              <a:buNone/>
            </a:pPr>
            <a:endParaRPr lang="en-US" sz="4800" dirty="0">
              <a:solidFill>
                <a:schemeClr val="bg1"/>
              </a:solidFill>
              <a:latin typeface="Arial" panose="020B0604020202020204" pitchFamily="34" charset="0"/>
              <a:cs typeface="Arial" panose="020B0604020202020204" pitchFamily="34" charset="0"/>
            </a:endParaRPr>
          </a:p>
          <a:p>
            <a:pPr marL="0" indent="0">
              <a:buNone/>
            </a:pPr>
            <a:r>
              <a:rPr lang="en-US" sz="4800" dirty="0">
                <a:solidFill>
                  <a:schemeClr val="bg1"/>
                </a:solidFill>
                <a:latin typeface="Arial" panose="020B0604020202020204" pitchFamily="34" charset="0"/>
                <a:cs typeface="Arial" panose="020B0604020202020204" pitchFamily="34" charset="0"/>
              </a:rPr>
              <a:t>					John 13:14-15; 34</a:t>
            </a:r>
          </a:p>
        </p:txBody>
      </p:sp>
    </p:spTree>
    <p:extLst>
      <p:ext uri="{BB962C8B-B14F-4D97-AF65-F5344CB8AC3E}">
        <p14:creationId xmlns:p14="http://schemas.microsoft.com/office/powerpoint/2010/main" val="1113534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2B350-584D-4A52-9381-852E0A6C1936}"/>
              </a:ext>
            </a:extLst>
          </p:cNvPr>
          <p:cNvSpPr>
            <a:spLocks noGrp="1"/>
          </p:cNvSpPr>
          <p:nvPr>
            <p:ph idx="1"/>
          </p:nvPr>
        </p:nvSpPr>
        <p:spPr>
          <a:xfrm>
            <a:off x="225287" y="490330"/>
            <a:ext cx="11622156" cy="6069496"/>
          </a:xfrm>
        </p:spPr>
        <p:txBody>
          <a:bodyPr/>
          <a:lstStyle/>
          <a:p>
            <a:endParaRPr lang="en-US" dirty="0"/>
          </a:p>
        </p:txBody>
      </p:sp>
    </p:spTree>
    <p:extLst>
      <p:ext uri="{BB962C8B-B14F-4D97-AF65-F5344CB8AC3E}">
        <p14:creationId xmlns:p14="http://schemas.microsoft.com/office/powerpoint/2010/main" val="822157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690</Words>
  <Application>Microsoft Office PowerPoint</Application>
  <PresentationFormat>Widescreen</PresentationFormat>
  <Paragraphs>36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John 13 and 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13 and 14</dc:title>
  <dc:creator>prescott khair</dc:creator>
  <cp:lastModifiedBy>prescott khair</cp:lastModifiedBy>
  <cp:revision>2</cp:revision>
  <dcterms:created xsi:type="dcterms:W3CDTF">2020-10-02T18:05:53Z</dcterms:created>
  <dcterms:modified xsi:type="dcterms:W3CDTF">2020-10-02T18:21:53Z</dcterms:modified>
</cp:coreProperties>
</file>