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6" r:id="rId3"/>
    <p:sldId id="257" r:id="rId4"/>
    <p:sldId id="258" r:id="rId5"/>
    <p:sldId id="259" r:id="rId6"/>
    <p:sldId id="266" r:id="rId7"/>
    <p:sldId id="263" r:id="rId8"/>
    <p:sldId id="262" r:id="rId9"/>
    <p:sldId id="268" r:id="rId10"/>
    <p:sldId id="269" r:id="rId11"/>
    <p:sldId id="270" r:id="rId12"/>
    <p:sldId id="272" r:id="rId13"/>
    <p:sldId id="271" r:id="rId14"/>
    <p:sldId id="273" r:id="rId15"/>
    <p:sldId id="280" r:id="rId16"/>
    <p:sldId id="274" r:id="rId17"/>
    <p:sldId id="282" r:id="rId18"/>
    <p:sldId id="265" r:id="rId19"/>
    <p:sldId id="276" r:id="rId20"/>
    <p:sldId id="277" r:id="rId21"/>
    <p:sldId id="278" r:id="rId22"/>
    <p:sldId id="279" r:id="rId23"/>
    <p:sldId id="26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p:scale>
          <a:sx n="83" d="100"/>
          <a:sy n="83" d="100"/>
        </p:scale>
        <p:origin x="63" y="2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778088-BE4B-4782-A5BB-E58AD204E94F}"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E16D1-C985-4B7D-924F-06471FDBC2E3}" type="slidenum">
              <a:rPr lang="en-US" smtClean="0"/>
              <a:t>‹#›</a:t>
            </a:fld>
            <a:endParaRPr lang="en-US"/>
          </a:p>
        </p:txBody>
      </p:sp>
    </p:spTree>
    <p:extLst>
      <p:ext uri="{BB962C8B-B14F-4D97-AF65-F5344CB8AC3E}">
        <p14:creationId xmlns:p14="http://schemas.microsoft.com/office/powerpoint/2010/main" val="19520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778088-BE4B-4782-A5BB-E58AD204E94F}"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E16D1-C985-4B7D-924F-06471FDBC2E3}" type="slidenum">
              <a:rPr lang="en-US" smtClean="0"/>
              <a:t>‹#›</a:t>
            </a:fld>
            <a:endParaRPr lang="en-US"/>
          </a:p>
        </p:txBody>
      </p:sp>
    </p:spTree>
    <p:extLst>
      <p:ext uri="{BB962C8B-B14F-4D97-AF65-F5344CB8AC3E}">
        <p14:creationId xmlns:p14="http://schemas.microsoft.com/office/powerpoint/2010/main" val="73455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778088-BE4B-4782-A5BB-E58AD204E94F}"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E16D1-C985-4B7D-924F-06471FDBC2E3}" type="slidenum">
              <a:rPr lang="en-US" smtClean="0"/>
              <a:t>‹#›</a:t>
            </a:fld>
            <a:endParaRPr lang="en-US"/>
          </a:p>
        </p:txBody>
      </p:sp>
    </p:spTree>
    <p:extLst>
      <p:ext uri="{BB962C8B-B14F-4D97-AF65-F5344CB8AC3E}">
        <p14:creationId xmlns:p14="http://schemas.microsoft.com/office/powerpoint/2010/main" val="139349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778088-BE4B-4782-A5BB-E58AD204E94F}"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E16D1-C985-4B7D-924F-06471FDBC2E3}" type="slidenum">
              <a:rPr lang="en-US" smtClean="0"/>
              <a:t>‹#›</a:t>
            </a:fld>
            <a:endParaRPr lang="en-US"/>
          </a:p>
        </p:txBody>
      </p:sp>
    </p:spTree>
    <p:extLst>
      <p:ext uri="{BB962C8B-B14F-4D97-AF65-F5344CB8AC3E}">
        <p14:creationId xmlns:p14="http://schemas.microsoft.com/office/powerpoint/2010/main" val="355620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78088-BE4B-4782-A5BB-E58AD204E94F}"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E16D1-C985-4B7D-924F-06471FDBC2E3}" type="slidenum">
              <a:rPr lang="en-US" smtClean="0"/>
              <a:t>‹#›</a:t>
            </a:fld>
            <a:endParaRPr lang="en-US"/>
          </a:p>
        </p:txBody>
      </p:sp>
    </p:spTree>
    <p:extLst>
      <p:ext uri="{BB962C8B-B14F-4D97-AF65-F5344CB8AC3E}">
        <p14:creationId xmlns:p14="http://schemas.microsoft.com/office/powerpoint/2010/main" val="271045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778088-BE4B-4782-A5BB-E58AD204E94F}"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E16D1-C985-4B7D-924F-06471FDBC2E3}" type="slidenum">
              <a:rPr lang="en-US" smtClean="0"/>
              <a:t>‹#›</a:t>
            </a:fld>
            <a:endParaRPr lang="en-US"/>
          </a:p>
        </p:txBody>
      </p:sp>
    </p:spTree>
    <p:extLst>
      <p:ext uri="{BB962C8B-B14F-4D97-AF65-F5344CB8AC3E}">
        <p14:creationId xmlns:p14="http://schemas.microsoft.com/office/powerpoint/2010/main" val="201853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778088-BE4B-4782-A5BB-E58AD204E94F}"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E16D1-C985-4B7D-924F-06471FDBC2E3}" type="slidenum">
              <a:rPr lang="en-US" smtClean="0"/>
              <a:t>‹#›</a:t>
            </a:fld>
            <a:endParaRPr lang="en-US"/>
          </a:p>
        </p:txBody>
      </p:sp>
    </p:spTree>
    <p:extLst>
      <p:ext uri="{BB962C8B-B14F-4D97-AF65-F5344CB8AC3E}">
        <p14:creationId xmlns:p14="http://schemas.microsoft.com/office/powerpoint/2010/main" val="3407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778088-BE4B-4782-A5BB-E58AD204E94F}"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E16D1-C985-4B7D-924F-06471FDBC2E3}" type="slidenum">
              <a:rPr lang="en-US" smtClean="0"/>
              <a:t>‹#›</a:t>
            </a:fld>
            <a:endParaRPr lang="en-US"/>
          </a:p>
        </p:txBody>
      </p:sp>
    </p:spTree>
    <p:extLst>
      <p:ext uri="{BB962C8B-B14F-4D97-AF65-F5344CB8AC3E}">
        <p14:creationId xmlns:p14="http://schemas.microsoft.com/office/powerpoint/2010/main" val="286946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78088-BE4B-4782-A5BB-E58AD204E94F}"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E16D1-C985-4B7D-924F-06471FDBC2E3}" type="slidenum">
              <a:rPr lang="en-US" smtClean="0"/>
              <a:t>‹#›</a:t>
            </a:fld>
            <a:endParaRPr lang="en-US"/>
          </a:p>
        </p:txBody>
      </p:sp>
    </p:spTree>
    <p:extLst>
      <p:ext uri="{BB962C8B-B14F-4D97-AF65-F5344CB8AC3E}">
        <p14:creationId xmlns:p14="http://schemas.microsoft.com/office/powerpoint/2010/main" val="243793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778088-BE4B-4782-A5BB-E58AD204E94F}"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E16D1-C985-4B7D-924F-06471FDBC2E3}" type="slidenum">
              <a:rPr lang="en-US" smtClean="0"/>
              <a:t>‹#›</a:t>
            </a:fld>
            <a:endParaRPr lang="en-US"/>
          </a:p>
        </p:txBody>
      </p:sp>
    </p:spTree>
    <p:extLst>
      <p:ext uri="{BB962C8B-B14F-4D97-AF65-F5344CB8AC3E}">
        <p14:creationId xmlns:p14="http://schemas.microsoft.com/office/powerpoint/2010/main" val="7184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778088-BE4B-4782-A5BB-E58AD204E94F}"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E16D1-C985-4B7D-924F-06471FDBC2E3}" type="slidenum">
              <a:rPr lang="en-US" smtClean="0"/>
              <a:t>‹#›</a:t>
            </a:fld>
            <a:endParaRPr lang="en-US"/>
          </a:p>
        </p:txBody>
      </p:sp>
    </p:spTree>
    <p:extLst>
      <p:ext uri="{BB962C8B-B14F-4D97-AF65-F5344CB8AC3E}">
        <p14:creationId xmlns:p14="http://schemas.microsoft.com/office/powerpoint/2010/main" val="1098522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78088-BE4B-4782-A5BB-E58AD204E94F}" type="datetimeFigureOut">
              <a:rPr lang="en-US" smtClean="0"/>
              <a:t>10/4/2019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E16D1-C985-4B7D-924F-06471FDBC2E3}" type="slidenum">
              <a:rPr lang="en-US" smtClean="0"/>
              <a:t>‹#›</a:t>
            </a:fld>
            <a:endParaRPr lang="en-US"/>
          </a:p>
        </p:txBody>
      </p:sp>
    </p:spTree>
    <p:extLst>
      <p:ext uri="{BB962C8B-B14F-4D97-AF65-F5344CB8AC3E}">
        <p14:creationId xmlns:p14="http://schemas.microsoft.com/office/powerpoint/2010/main" val="20871574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ightbearers.org/blog/why-is-adventism-so-weir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E976148D-E1EC-44C2-9207-6E7BF5583E5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809" t="25520" r="-4629" b="26689"/>
          <a:stretch/>
        </p:blipFill>
        <p:spPr>
          <a:xfrm>
            <a:off x="4928558" y="29639"/>
            <a:ext cx="7229818" cy="6373152"/>
          </a:xfrm>
        </p:spPr>
      </p:pic>
      <p:pic>
        <p:nvPicPr>
          <p:cNvPr id="6" name="Content Placeholder 2">
            <a:extLst>
              <a:ext uri="{FF2B5EF4-FFF2-40B4-BE49-F238E27FC236}">
                <a16:creationId xmlns:a16="http://schemas.microsoft.com/office/drawing/2014/main" id="{6997109E-536C-49B2-A183-C8553CEA1158}"/>
              </a:ext>
            </a:extLst>
          </p:cNvPr>
          <p:cNvPicPr>
            <a:picLocks noChangeAspect="1"/>
          </p:cNvPicPr>
          <p:nvPr/>
        </p:nvPicPr>
        <p:blipFill rotWithShape="1">
          <a:blip r:embed="rId2">
            <a:extLst>
              <a:ext uri="{28A0092B-C50C-407E-A947-70E740481C1C}">
                <a14:useLocalDpi xmlns:a14="http://schemas.microsoft.com/office/drawing/2010/main" val="0"/>
              </a:ext>
            </a:extLst>
          </a:blip>
          <a:srcRect l="-9414" t="5215" r="49" b="82546"/>
          <a:stretch/>
        </p:blipFill>
        <p:spPr>
          <a:xfrm>
            <a:off x="-614619" y="5013497"/>
            <a:ext cx="6039902" cy="1389294"/>
          </a:xfrm>
          <a:prstGeom prst="rect">
            <a:avLst/>
          </a:prstGeom>
        </p:spPr>
      </p:pic>
    </p:spTree>
    <p:extLst>
      <p:ext uri="{BB962C8B-B14F-4D97-AF65-F5344CB8AC3E}">
        <p14:creationId xmlns:p14="http://schemas.microsoft.com/office/powerpoint/2010/main" val="40636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E035-0AFA-488B-88EC-A58011F1FC83}"/>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Now and Not Yet</a:t>
            </a:r>
          </a:p>
        </p:txBody>
      </p:sp>
      <p:sp>
        <p:nvSpPr>
          <p:cNvPr id="3" name="Text Placeholder 2">
            <a:extLst>
              <a:ext uri="{FF2B5EF4-FFF2-40B4-BE49-F238E27FC236}">
                <a16:creationId xmlns:a16="http://schemas.microsoft.com/office/drawing/2014/main" id="{93A737D7-7E00-4A73-BC48-269D7D4360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3858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0956-A78F-40E7-8780-E0993FED2A8F}"/>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“The human story is not a success story”</a:t>
            </a:r>
          </a:p>
        </p:txBody>
      </p:sp>
      <p:sp>
        <p:nvSpPr>
          <p:cNvPr id="3" name="Text Placeholder 2">
            <a:extLst>
              <a:ext uri="{FF2B5EF4-FFF2-40B4-BE49-F238E27FC236}">
                <a16:creationId xmlns:a16="http://schemas.microsoft.com/office/drawing/2014/main" id="{5172A675-AA9F-4E68-9AF6-94567BFE57E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7495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D84F5E-DB1B-499C-82E6-C825718C1238}"/>
              </a:ext>
            </a:extLst>
          </p:cNvPr>
          <p:cNvSpPr>
            <a:spLocks noGrp="1"/>
          </p:cNvSpPr>
          <p:nvPr>
            <p:ph idx="1"/>
          </p:nvPr>
        </p:nvSpPr>
        <p:spPr>
          <a:xfrm>
            <a:off x="838200" y="718868"/>
            <a:ext cx="10515600" cy="5458095"/>
          </a:xfrm>
        </p:spPr>
        <p:txBody>
          <a:bodyPr>
            <a:normAutofit/>
          </a:bodyPr>
          <a:lstStyle/>
          <a:p>
            <a:pPr marL="0" indent="0">
              <a:buNone/>
            </a:pPr>
            <a:r>
              <a:rPr lang="en-US" sz="4000" dirty="0">
                <a:latin typeface="Lato" panose="020F0502020204030203" pitchFamily="34" charset="0"/>
                <a:ea typeface="Lato" panose="020F0502020204030203" pitchFamily="34" charset="0"/>
                <a:cs typeface="Lato" panose="020F0502020204030203" pitchFamily="34" charset="0"/>
              </a:rPr>
              <a:t>“…Jesus went into Galilee, proclaiming the good news of God. ‘The time has come,’ he said. ‘The kingdom of God has come near. Repent and believe the good news!’”</a:t>
            </a:r>
          </a:p>
          <a:p>
            <a:endParaRPr lang="en-US" sz="4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4000" dirty="0">
                <a:latin typeface="Lato" panose="020F0502020204030203" pitchFamily="34" charset="0"/>
                <a:ea typeface="Lato" panose="020F0502020204030203" pitchFamily="34" charset="0"/>
                <a:cs typeface="Lato" panose="020F0502020204030203" pitchFamily="34" charset="0"/>
              </a:rPr>
              <a:t>				</a:t>
            </a:r>
            <a:r>
              <a:rPr lang="en-US" sz="3200" dirty="0">
                <a:latin typeface="Lato" panose="020F0502020204030203" pitchFamily="34" charset="0"/>
                <a:ea typeface="Lato" panose="020F0502020204030203" pitchFamily="34" charset="0"/>
                <a:cs typeface="Lato" panose="020F0502020204030203" pitchFamily="34" charset="0"/>
              </a:rPr>
              <a:t>Mark 1:14-15</a:t>
            </a:r>
            <a:endParaRPr lang="en-US" sz="4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3804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D84F5E-DB1B-499C-82E6-C825718C1238}"/>
              </a:ext>
            </a:extLst>
          </p:cNvPr>
          <p:cNvSpPr>
            <a:spLocks noGrp="1"/>
          </p:cNvSpPr>
          <p:nvPr>
            <p:ph idx="1"/>
          </p:nvPr>
        </p:nvSpPr>
        <p:spPr>
          <a:xfrm>
            <a:off x="838200" y="718868"/>
            <a:ext cx="10515600" cy="5458095"/>
          </a:xfrm>
        </p:spPr>
        <p:txBody>
          <a:bodyPr>
            <a:normAutofit/>
          </a:bodyPr>
          <a:lstStyle/>
          <a:p>
            <a:pPr marL="0" indent="0">
              <a:buNone/>
            </a:pPr>
            <a:r>
              <a:rPr lang="en-US" sz="4000" dirty="0"/>
              <a:t>“Jesus said, ‘My kingdom is not of this world. If it were, my servants would fight to prevent my arrest by the Jewish leaders. But now my kingdom is from another place.’“</a:t>
            </a:r>
          </a:p>
          <a:p>
            <a:pPr marL="0" indent="0">
              <a:buNone/>
            </a:pPr>
            <a:endParaRPr lang="en-US" sz="4000" dirty="0"/>
          </a:p>
          <a:p>
            <a:pPr marL="0" indent="0">
              <a:buNone/>
            </a:pPr>
            <a:r>
              <a:rPr lang="en-US" sz="3200" dirty="0"/>
              <a:t>					John 18:36</a:t>
            </a:r>
          </a:p>
        </p:txBody>
      </p:sp>
    </p:spTree>
    <p:extLst>
      <p:ext uri="{BB962C8B-B14F-4D97-AF65-F5344CB8AC3E}">
        <p14:creationId xmlns:p14="http://schemas.microsoft.com/office/powerpoint/2010/main" val="200230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D84F5E-DB1B-499C-82E6-C825718C1238}"/>
              </a:ext>
            </a:extLst>
          </p:cNvPr>
          <p:cNvSpPr>
            <a:spLocks noGrp="1"/>
          </p:cNvSpPr>
          <p:nvPr>
            <p:ph idx="1"/>
          </p:nvPr>
        </p:nvSpPr>
        <p:spPr>
          <a:xfrm>
            <a:off x="838200" y="718868"/>
            <a:ext cx="10515600" cy="5458095"/>
          </a:xfrm>
        </p:spPr>
        <p:txBody>
          <a:bodyPr>
            <a:normAutofit/>
          </a:bodyPr>
          <a:lstStyle/>
          <a:p>
            <a:pPr marL="0" indent="0">
              <a:buNone/>
            </a:pPr>
            <a:r>
              <a:rPr lang="en-US" sz="4000" dirty="0">
                <a:latin typeface="Lato" panose="020F0502020204030203" pitchFamily="34" charset="0"/>
                <a:ea typeface="Lato" panose="020F0502020204030203" pitchFamily="34" charset="0"/>
                <a:cs typeface="Lato" panose="020F0502020204030203" pitchFamily="34" charset="0"/>
              </a:rPr>
              <a:t>In the days of those kings, the God of heaven will set up a kingdom that will never be destroyed, nor will it be left to another people. It will shatter all these kingdoms and bring them to an end, but will itself stand forever. </a:t>
            </a:r>
          </a:p>
          <a:p>
            <a:pPr marL="0" indent="0">
              <a:buNone/>
            </a:pPr>
            <a:endParaRPr lang="en-US" sz="40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4000" dirty="0">
                <a:latin typeface="Lato" panose="020F0502020204030203" pitchFamily="34" charset="0"/>
                <a:ea typeface="Lato" panose="020F0502020204030203" pitchFamily="34" charset="0"/>
                <a:cs typeface="Lato" panose="020F0502020204030203" pitchFamily="34" charset="0"/>
              </a:rPr>
              <a:t>					Daniel 2:44</a:t>
            </a:r>
          </a:p>
        </p:txBody>
      </p:sp>
    </p:spTree>
    <p:extLst>
      <p:ext uri="{BB962C8B-B14F-4D97-AF65-F5344CB8AC3E}">
        <p14:creationId xmlns:p14="http://schemas.microsoft.com/office/powerpoint/2010/main" val="3038090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D84F5E-DB1B-499C-82E6-C825718C1238}"/>
              </a:ext>
            </a:extLst>
          </p:cNvPr>
          <p:cNvSpPr>
            <a:spLocks noGrp="1"/>
          </p:cNvSpPr>
          <p:nvPr>
            <p:ph idx="1"/>
          </p:nvPr>
        </p:nvSpPr>
        <p:spPr>
          <a:xfrm>
            <a:off x="838200" y="718868"/>
            <a:ext cx="10515600" cy="5458095"/>
          </a:xfrm>
        </p:spPr>
        <p:txBody>
          <a:bodyPr>
            <a:normAutofit lnSpcReduction="10000"/>
          </a:bodyPr>
          <a:lstStyle/>
          <a:p>
            <a:pPr marL="0" indent="0">
              <a:buNone/>
            </a:pPr>
            <a:r>
              <a:rPr lang="en-US" sz="4000" dirty="0">
                <a:latin typeface="Lato" panose="020F0502020204030203" pitchFamily="34" charset="0"/>
                <a:ea typeface="Lato" panose="020F0502020204030203" pitchFamily="34" charset="0"/>
                <a:cs typeface="Lato" panose="020F0502020204030203" pitchFamily="34" charset="0"/>
              </a:rPr>
              <a:t>This is the meaning of the vision of the rock cut out of a mountain, but not by human hands--a rock that broke the iron, the bronze, the clay, the silver and the gold to pieces. "The great God has shown the king what will take place in the future. The dream is true and its interpretation is trustworthy.</a:t>
            </a:r>
          </a:p>
          <a:p>
            <a:pPr marL="0" indent="0">
              <a:buNone/>
            </a:pPr>
            <a:endParaRPr lang="en-US" sz="36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36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4000" dirty="0">
                <a:latin typeface="Lato" panose="020F0502020204030203" pitchFamily="34" charset="0"/>
                <a:ea typeface="Lato" panose="020F0502020204030203" pitchFamily="34" charset="0"/>
                <a:cs typeface="Lato" panose="020F0502020204030203" pitchFamily="34" charset="0"/>
              </a:rPr>
              <a:t>					Daniel 2:45</a:t>
            </a:r>
          </a:p>
        </p:txBody>
      </p:sp>
    </p:spTree>
    <p:extLst>
      <p:ext uri="{BB962C8B-B14F-4D97-AF65-F5344CB8AC3E}">
        <p14:creationId xmlns:p14="http://schemas.microsoft.com/office/powerpoint/2010/main" val="29093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5AAC34A-7176-4FAE-910E-6F660A784C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81895" y="3128514"/>
            <a:ext cx="2728104" cy="3422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EFE356-CA00-4005-81C0-D52756FF6D75}"/>
              </a:ext>
            </a:extLst>
          </p:cNvPr>
          <p:cNvSpPr txBox="1"/>
          <p:nvPr/>
        </p:nvSpPr>
        <p:spPr>
          <a:xfrm>
            <a:off x="304800" y="172528"/>
            <a:ext cx="8022566" cy="3170099"/>
          </a:xfrm>
          <a:prstGeom prst="rect">
            <a:avLst/>
          </a:prstGeom>
          <a:noFill/>
        </p:spPr>
        <p:txBody>
          <a:bodyPr wrap="square" rtlCol="0">
            <a:spAutoFit/>
          </a:bodyPr>
          <a:lstStyle/>
          <a:p>
            <a:r>
              <a:rPr lang="en-US" sz="4000" dirty="0"/>
              <a:t>“Wherever this fruit [searching the Bible] is seen, it has produced a complete revolution with a large majority of such in their faith and hope” </a:t>
            </a:r>
          </a:p>
        </p:txBody>
      </p:sp>
    </p:spTree>
    <p:extLst>
      <p:ext uri="{BB962C8B-B14F-4D97-AF65-F5344CB8AC3E}">
        <p14:creationId xmlns:p14="http://schemas.microsoft.com/office/powerpoint/2010/main" val="158215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5AAC34A-7176-4FAE-910E-6F660A784C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81895" y="3128514"/>
            <a:ext cx="2728104" cy="3422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EFE356-CA00-4005-81C0-D52756FF6D75}"/>
              </a:ext>
            </a:extLst>
          </p:cNvPr>
          <p:cNvSpPr txBox="1"/>
          <p:nvPr/>
        </p:nvSpPr>
        <p:spPr>
          <a:xfrm>
            <a:off x="327804" y="181957"/>
            <a:ext cx="8022566" cy="6494085"/>
          </a:xfrm>
          <a:prstGeom prst="rect">
            <a:avLst/>
          </a:prstGeom>
          <a:noFill/>
        </p:spPr>
        <p:txBody>
          <a:bodyPr wrap="square" rtlCol="0">
            <a:spAutoFit/>
          </a:bodyPr>
          <a:lstStyle/>
          <a:p>
            <a:r>
              <a:rPr lang="en-US" sz="4000" dirty="0"/>
              <a:t>“the skeptic </a:t>
            </a:r>
            <a:r>
              <a:rPr lang="en-US" sz="4000" i="1" dirty="0"/>
              <a:t>[sic],</a:t>
            </a:r>
            <a:r>
              <a:rPr lang="en-US" sz="4000" dirty="0"/>
              <a:t> the deist, the universalists, the impenitent, and the careless of all classes have been made by the power of the Spirit to see and feel their danger, and to seek for the forgiveness of their sins by repentance toward God and faith in our Lord Jesus Christ.” </a:t>
            </a:r>
          </a:p>
          <a:p>
            <a:endParaRPr lang="en-US" sz="4000" dirty="0"/>
          </a:p>
          <a:p>
            <a:r>
              <a:rPr lang="en-US" sz="2400" dirty="0"/>
              <a:t>William Miller, “From Scripture and History of the Second Coming of Christ about the Year 1843”</a:t>
            </a:r>
          </a:p>
        </p:txBody>
      </p:sp>
    </p:spTree>
    <p:extLst>
      <p:ext uri="{BB962C8B-B14F-4D97-AF65-F5344CB8AC3E}">
        <p14:creationId xmlns:p14="http://schemas.microsoft.com/office/powerpoint/2010/main" val="417252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4E6C1D-CCEB-4F4B-ABEE-8D3AF9C56E9A}"/>
              </a:ext>
            </a:extLst>
          </p:cNvPr>
          <p:cNvSpPr>
            <a:spLocks noGrp="1"/>
          </p:cNvSpPr>
          <p:nvPr>
            <p:ph idx="1"/>
          </p:nvPr>
        </p:nvSpPr>
        <p:spPr>
          <a:xfrm>
            <a:off x="838200" y="1000664"/>
            <a:ext cx="10515600" cy="5176299"/>
          </a:xfrm>
        </p:spPr>
        <p:txBody>
          <a:bodyPr>
            <a:normAutofit/>
          </a:bodyPr>
          <a:lstStyle/>
          <a:p>
            <a:pPr marL="0" indent="0" algn="ctr">
              <a:buNone/>
            </a:pPr>
            <a:endParaRPr lang="en-US" sz="5400" dirty="0"/>
          </a:p>
          <a:p>
            <a:pPr marL="0" indent="0" algn="ctr">
              <a:buNone/>
            </a:pPr>
            <a:endParaRPr lang="en-US" sz="5400" dirty="0"/>
          </a:p>
          <a:p>
            <a:pPr marL="0" indent="0" algn="ctr">
              <a:buNone/>
            </a:pPr>
            <a:r>
              <a:rPr lang="en-US" sz="5400" dirty="0"/>
              <a:t>wepray40.com</a:t>
            </a:r>
          </a:p>
        </p:txBody>
      </p:sp>
    </p:spTree>
    <p:extLst>
      <p:ext uri="{BB962C8B-B14F-4D97-AF65-F5344CB8AC3E}">
        <p14:creationId xmlns:p14="http://schemas.microsoft.com/office/powerpoint/2010/main" val="3807077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D84F5E-DB1B-499C-82E6-C825718C1238}"/>
              </a:ext>
            </a:extLst>
          </p:cNvPr>
          <p:cNvSpPr>
            <a:spLocks noGrp="1"/>
          </p:cNvSpPr>
          <p:nvPr>
            <p:ph idx="1"/>
          </p:nvPr>
        </p:nvSpPr>
        <p:spPr>
          <a:xfrm>
            <a:off x="838200" y="718868"/>
            <a:ext cx="10515600" cy="5458095"/>
          </a:xfrm>
        </p:spPr>
        <p:txBody>
          <a:bodyPr/>
          <a:lstStyle/>
          <a:p>
            <a:endParaRPr lang="en-US" dirty="0"/>
          </a:p>
        </p:txBody>
      </p:sp>
    </p:spTree>
    <p:extLst>
      <p:ext uri="{BB962C8B-B14F-4D97-AF65-F5344CB8AC3E}">
        <p14:creationId xmlns:p14="http://schemas.microsoft.com/office/powerpoint/2010/main" val="154648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3BC4-D455-45CE-8386-C08FAD45F7B0}"/>
              </a:ext>
            </a:extLst>
          </p:cNvPr>
          <p:cNvSpPr>
            <a:spLocks noGrp="1"/>
          </p:cNvSpPr>
          <p:nvPr>
            <p:ph type="ctr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This I Believe </a:t>
            </a:r>
          </a:p>
        </p:txBody>
      </p:sp>
      <p:sp>
        <p:nvSpPr>
          <p:cNvPr id="3" name="Subtitle 2">
            <a:extLst>
              <a:ext uri="{FF2B5EF4-FFF2-40B4-BE49-F238E27FC236}">
                <a16:creationId xmlns:a16="http://schemas.microsoft.com/office/drawing/2014/main" id="{43C2A527-14C9-4480-89EE-1DF1BD11E24E}"/>
              </a:ext>
            </a:extLst>
          </p:cNvPr>
          <p:cNvSpPr>
            <a:spLocks noGrp="1"/>
          </p:cNvSpPr>
          <p:nvPr>
            <p:ph type="subTitle" idx="1"/>
          </p:nvPr>
        </p:nvSpPr>
        <p:spPr/>
        <p:txBody>
          <a:bodyPr/>
          <a:lstStyle/>
          <a:p>
            <a:r>
              <a:rPr lang="en-US" dirty="0"/>
              <a:t>Adventists are Weird</a:t>
            </a:r>
          </a:p>
        </p:txBody>
      </p:sp>
    </p:spTree>
    <p:extLst>
      <p:ext uri="{BB962C8B-B14F-4D97-AF65-F5344CB8AC3E}">
        <p14:creationId xmlns:p14="http://schemas.microsoft.com/office/powerpoint/2010/main" val="84453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D84F5E-DB1B-499C-82E6-C825718C1238}"/>
              </a:ext>
            </a:extLst>
          </p:cNvPr>
          <p:cNvSpPr>
            <a:spLocks noGrp="1"/>
          </p:cNvSpPr>
          <p:nvPr>
            <p:ph idx="1"/>
          </p:nvPr>
        </p:nvSpPr>
        <p:spPr>
          <a:xfrm>
            <a:off x="838200" y="718868"/>
            <a:ext cx="10515600" cy="5458095"/>
          </a:xfrm>
        </p:spPr>
        <p:txBody>
          <a:bodyPr/>
          <a:lstStyle/>
          <a:p>
            <a:endParaRPr lang="en-US" dirty="0"/>
          </a:p>
        </p:txBody>
      </p:sp>
    </p:spTree>
    <p:extLst>
      <p:ext uri="{BB962C8B-B14F-4D97-AF65-F5344CB8AC3E}">
        <p14:creationId xmlns:p14="http://schemas.microsoft.com/office/powerpoint/2010/main" val="1057748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D84F5E-DB1B-499C-82E6-C825718C1238}"/>
              </a:ext>
            </a:extLst>
          </p:cNvPr>
          <p:cNvSpPr>
            <a:spLocks noGrp="1"/>
          </p:cNvSpPr>
          <p:nvPr>
            <p:ph idx="1"/>
          </p:nvPr>
        </p:nvSpPr>
        <p:spPr>
          <a:xfrm>
            <a:off x="838200" y="718868"/>
            <a:ext cx="10515600" cy="5458095"/>
          </a:xfrm>
        </p:spPr>
        <p:txBody>
          <a:bodyPr/>
          <a:lstStyle/>
          <a:p>
            <a:endParaRPr lang="en-US" dirty="0"/>
          </a:p>
        </p:txBody>
      </p:sp>
    </p:spTree>
    <p:extLst>
      <p:ext uri="{BB962C8B-B14F-4D97-AF65-F5344CB8AC3E}">
        <p14:creationId xmlns:p14="http://schemas.microsoft.com/office/powerpoint/2010/main" val="3733724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D84F5E-DB1B-499C-82E6-C825718C1238}"/>
              </a:ext>
            </a:extLst>
          </p:cNvPr>
          <p:cNvSpPr>
            <a:spLocks noGrp="1"/>
          </p:cNvSpPr>
          <p:nvPr>
            <p:ph idx="1"/>
          </p:nvPr>
        </p:nvSpPr>
        <p:spPr>
          <a:xfrm>
            <a:off x="838200" y="718868"/>
            <a:ext cx="10515600" cy="5458095"/>
          </a:xfrm>
        </p:spPr>
        <p:txBody>
          <a:bodyPr/>
          <a:lstStyle/>
          <a:p>
            <a:endParaRPr lang="en-US" dirty="0"/>
          </a:p>
        </p:txBody>
      </p:sp>
    </p:spTree>
    <p:extLst>
      <p:ext uri="{BB962C8B-B14F-4D97-AF65-F5344CB8AC3E}">
        <p14:creationId xmlns:p14="http://schemas.microsoft.com/office/powerpoint/2010/main" val="2993909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4252-7025-4C7C-94BB-4815DBDC96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AD6D53-EC19-47A4-9CC0-8814D4D4BE8A}"/>
              </a:ext>
            </a:extLst>
          </p:cNvPr>
          <p:cNvSpPr>
            <a:spLocks noGrp="1"/>
          </p:cNvSpPr>
          <p:nvPr>
            <p:ph idx="1"/>
          </p:nvPr>
        </p:nvSpPr>
        <p:spPr/>
        <p:txBody>
          <a:bodyPr/>
          <a:lstStyle/>
          <a:p>
            <a:pPr marL="0" indent="0">
              <a:buNone/>
            </a:pPr>
            <a:r>
              <a:rPr lang="en-US" dirty="0"/>
              <a:t>“Adventist attempts to hold to a balanced synthesis of law and grace, faith and works, justification and sanctification, have been clearly anticipated and broadly mentored by the teachings of Wesley and his American children. It was such categories which helped to lay the foundations for the very core of </a:t>
            </a:r>
            <a:r>
              <a:rPr lang="en-US" i="1" dirty="0"/>
              <a:t>the </a:t>
            </a:r>
            <a:r>
              <a:rPr lang="en-US" dirty="0"/>
              <a:t>Adventist [doctrine of Salvation] and one of its distinctive contributions to eschatology—the Pre-Advent, Investigative Judgment.”</a:t>
            </a:r>
          </a:p>
          <a:p>
            <a:endParaRPr lang="en-US" dirty="0"/>
          </a:p>
          <a:p>
            <a:pPr marL="0" indent="0">
              <a:buNone/>
            </a:pPr>
            <a:r>
              <a:rPr lang="en-US" sz="1800" dirty="0"/>
              <a:t>Woodrow </a:t>
            </a:r>
            <a:r>
              <a:rPr lang="en-US" sz="1800" dirty="0" err="1"/>
              <a:t>Whidden</a:t>
            </a:r>
            <a:r>
              <a:rPr lang="en-US" sz="1800" dirty="0"/>
              <a:t>, </a:t>
            </a:r>
            <a:r>
              <a:rPr lang="en-US" sz="1800" dirty="0" err="1"/>
              <a:t>Ph.D</a:t>
            </a:r>
            <a:r>
              <a:rPr lang="en-US" sz="1800" dirty="0"/>
              <a:t> Adventist Theology: The Wesleyan Connection</a:t>
            </a:r>
          </a:p>
          <a:p>
            <a:endParaRPr lang="en-US" dirty="0"/>
          </a:p>
        </p:txBody>
      </p:sp>
    </p:spTree>
    <p:extLst>
      <p:ext uri="{BB962C8B-B14F-4D97-AF65-F5344CB8AC3E}">
        <p14:creationId xmlns:p14="http://schemas.microsoft.com/office/powerpoint/2010/main" val="240478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9213E94-F1FC-4083-ABDD-EF6F282B2F68}"/>
              </a:ext>
            </a:extLst>
          </p:cNvPr>
          <p:cNvPicPr>
            <a:picLocks noGrp="1" noChangeAspect="1"/>
          </p:cNvPicPr>
          <p:nvPr>
            <p:ph idx="1"/>
          </p:nvPr>
        </p:nvPicPr>
        <p:blipFill rotWithShape="1">
          <a:blip r:embed="rId2"/>
          <a:srcRect l="5609" t="14065" r="6674" b="9564"/>
          <a:stretch/>
        </p:blipFill>
        <p:spPr>
          <a:xfrm>
            <a:off x="0" y="0"/>
            <a:ext cx="12192000" cy="7076882"/>
          </a:xfrm>
          <a:prstGeom prst="rect">
            <a:avLst/>
          </a:prstGeom>
        </p:spPr>
      </p:pic>
    </p:spTree>
    <p:extLst>
      <p:ext uri="{BB962C8B-B14F-4D97-AF65-F5344CB8AC3E}">
        <p14:creationId xmlns:p14="http://schemas.microsoft.com/office/powerpoint/2010/main" val="1872562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3824-8E30-4AA6-9B7E-797B00E3D1DD}"/>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ABCFF738-AA2A-4AC4-8EE8-128D877DAB15}"/>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F70EDC42-6F5C-4B7D-893F-3321198AAAFE}"/>
              </a:ext>
            </a:extLst>
          </p:cNvPr>
          <p:cNvPicPr>
            <a:picLocks noChangeAspect="1"/>
          </p:cNvPicPr>
          <p:nvPr/>
        </p:nvPicPr>
        <p:blipFill rotWithShape="1">
          <a:blip r:embed="rId2"/>
          <a:srcRect l="2880" t="12737" r="1597" b="6667"/>
          <a:stretch/>
        </p:blipFill>
        <p:spPr>
          <a:xfrm>
            <a:off x="0" y="-1"/>
            <a:ext cx="12192000" cy="6858001"/>
          </a:xfrm>
          <a:prstGeom prst="rect">
            <a:avLst/>
          </a:prstGeom>
        </p:spPr>
      </p:pic>
    </p:spTree>
    <p:extLst>
      <p:ext uri="{BB962C8B-B14F-4D97-AF65-F5344CB8AC3E}">
        <p14:creationId xmlns:p14="http://schemas.microsoft.com/office/powerpoint/2010/main" val="207689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51A3-C09A-4C61-A653-2E99C1257BB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E18C8C4-F5E6-403C-B55E-F96E8B0EC2A1}"/>
              </a:ext>
            </a:extLst>
          </p:cNvPr>
          <p:cNvPicPr>
            <a:picLocks noGrp="1" noChangeAspect="1"/>
          </p:cNvPicPr>
          <p:nvPr>
            <p:ph idx="1"/>
          </p:nvPr>
        </p:nvPicPr>
        <p:blipFill rotWithShape="1">
          <a:blip r:embed="rId2"/>
          <a:srcRect l="657" t="12232" r="1628" b="8866"/>
          <a:stretch/>
        </p:blipFill>
        <p:spPr>
          <a:xfrm>
            <a:off x="-1" y="-1"/>
            <a:ext cx="12181811" cy="6858001"/>
          </a:xfrm>
          <a:prstGeom prst="rect">
            <a:avLst/>
          </a:prstGeom>
        </p:spPr>
      </p:pic>
    </p:spTree>
    <p:extLst>
      <p:ext uri="{BB962C8B-B14F-4D97-AF65-F5344CB8AC3E}">
        <p14:creationId xmlns:p14="http://schemas.microsoft.com/office/powerpoint/2010/main" val="107601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C6B0EE-0122-4D5D-BD75-EF83C899A82C}"/>
              </a:ext>
            </a:extLst>
          </p:cNvPr>
          <p:cNvSpPr>
            <a:spLocks noGrp="1"/>
          </p:cNvSpPr>
          <p:nvPr>
            <p:ph idx="1"/>
          </p:nvPr>
        </p:nvSpPr>
        <p:spPr>
          <a:xfrm>
            <a:off x="556404" y="387889"/>
            <a:ext cx="11382554" cy="6162436"/>
          </a:xfrm>
        </p:spPr>
        <p:txBody>
          <a:bodyPr>
            <a:normAutofit/>
          </a:bodyPr>
          <a:lstStyle/>
          <a:p>
            <a:pPr marL="0" indent="0">
              <a:buNone/>
            </a:pPr>
            <a:r>
              <a:rPr lang="en-US" sz="3200" dirty="0">
                <a:latin typeface="Lato" panose="020F0502020204030203" pitchFamily="34" charset="0"/>
                <a:ea typeface="Lato" panose="020F0502020204030203" pitchFamily="34" charset="0"/>
                <a:cs typeface="Lato" panose="020F0502020204030203" pitchFamily="34" charset="0"/>
              </a:rPr>
              <a:t>“Hardly anything Adventism believes is uniquely Adventist. So it’s not our doctrines that make us “weird”….	…we evolved and blossomed from the stories that came before us. When we peel back all the layers we arrive at a faith that is remarkably indebted to historic Christian thought. And yet, there’s something eccentric about us. We are Protestants yes. But we are also weird.”</a:t>
            </a:r>
          </a:p>
          <a:p>
            <a:pPr marL="0" indent="0">
              <a:buNone/>
            </a:pPr>
            <a:endParaRPr lang="en-US" sz="3200" dirty="0">
              <a:latin typeface="Lato" panose="020F0502020204030203" pitchFamily="34" charset="0"/>
              <a:ea typeface="Lato" panose="020F0502020204030203" pitchFamily="34" charset="0"/>
              <a:cs typeface="Lato" panose="020F0502020204030203" pitchFamily="34" charset="0"/>
            </a:endParaRPr>
          </a:p>
          <a:p>
            <a:pPr marL="0" indent="0">
              <a:buNone/>
            </a:pPr>
            <a:endParaRPr lang="en-US" sz="3200" dirty="0">
              <a:latin typeface="Lato" panose="020F0502020204030203" pitchFamily="34" charset="0"/>
              <a:ea typeface="Lato" panose="020F0502020204030203" pitchFamily="34" charset="0"/>
              <a:cs typeface="Lato" panose="020F0502020204030203" pitchFamily="34" charset="0"/>
            </a:endParaRPr>
          </a:p>
          <a:p>
            <a:pPr marL="0" indent="0">
              <a:buNone/>
            </a:pPr>
            <a:r>
              <a:rPr lang="en-US" sz="1800" dirty="0">
                <a:latin typeface="Lato" panose="020F0502020204030203" pitchFamily="34" charset="0"/>
                <a:ea typeface="Lato" panose="020F0502020204030203" pitchFamily="34" charset="0"/>
                <a:cs typeface="Lato" panose="020F0502020204030203" pitchFamily="34" charset="0"/>
              </a:rPr>
              <a:t>Marcos Torres, </a:t>
            </a:r>
            <a:r>
              <a:rPr lang="en-US" sz="1800" i="1" dirty="0">
                <a:latin typeface="Lato" panose="020F0502020204030203" pitchFamily="34" charset="0"/>
                <a:ea typeface="Lato" panose="020F0502020204030203" pitchFamily="34" charset="0"/>
                <a:cs typeface="Lato" panose="020F0502020204030203" pitchFamily="34" charset="0"/>
              </a:rPr>
              <a:t>Why is Adventism So Weird? </a:t>
            </a:r>
            <a:r>
              <a:rPr lang="en-US" sz="1800" dirty="0">
                <a:latin typeface="Lato" panose="020F0502020204030203" pitchFamily="34" charset="0"/>
                <a:ea typeface="Lato" panose="020F0502020204030203" pitchFamily="34" charset="0"/>
                <a:cs typeface="Lato" panose="020F0502020204030203" pitchFamily="34" charset="0"/>
              </a:rPr>
              <a:t>Light Bearers. </a:t>
            </a:r>
            <a:r>
              <a:rPr lang="en-US" sz="1800" dirty="0">
                <a:latin typeface="Lato" panose="020F0502020204030203" pitchFamily="34" charset="0"/>
                <a:ea typeface="Lato" panose="020F0502020204030203" pitchFamily="34" charset="0"/>
                <a:cs typeface="Lato" panose="020F0502020204030203" pitchFamily="34" charset="0"/>
                <a:hlinkClick r:id="rId2"/>
              </a:rPr>
              <a:t>https://lightbearers.org/blog/why-is-adventism-so-weird/</a:t>
            </a:r>
            <a:endParaRPr lang="en-US" sz="2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802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F5A18-712D-4818-BB0E-9DA014B24F7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3FE05342-ACC2-4B57-B2B6-A63FAC5B4B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2094" y="-514781"/>
            <a:ext cx="13024094" cy="7513900"/>
          </a:xfrm>
        </p:spPr>
      </p:pic>
      <p:sp>
        <p:nvSpPr>
          <p:cNvPr id="6" name="TextBox 5">
            <a:extLst>
              <a:ext uri="{FF2B5EF4-FFF2-40B4-BE49-F238E27FC236}">
                <a16:creationId xmlns:a16="http://schemas.microsoft.com/office/drawing/2014/main" id="{77AB6A14-8CFC-451D-A559-6C117E15818D}"/>
              </a:ext>
            </a:extLst>
          </p:cNvPr>
          <p:cNvSpPr txBox="1"/>
          <p:nvPr/>
        </p:nvSpPr>
        <p:spPr>
          <a:xfrm rot="20303857">
            <a:off x="3477632" y="3313688"/>
            <a:ext cx="3672486" cy="369332"/>
          </a:xfrm>
          <a:prstGeom prst="rect">
            <a:avLst/>
          </a:prstGeom>
          <a:noFill/>
        </p:spPr>
        <p:txBody>
          <a:bodyPr wrap="square" rtlCol="0">
            <a:spAutoFit/>
          </a:bodyPr>
          <a:lstStyle/>
          <a:p>
            <a:r>
              <a:rPr lang="en-US" b="1" dirty="0">
                <a:solidFill>
                  <a:srgbClr val="FF0000"/>
                </a:solidFill>
              </a:rPr>
              <a:t>Salvation &amp; Invest. Judgment</a:t>
            </a:r>
          </a:p>
        </p:txBody>
      </p:sp>
      <p:sp>
        <p:nvSpPr>
          <p:cNvPr id="8" name="TextBox 7">
            <a:extLst>
              <a:ext uri="{FF2B5EF4-FFF2-40B4-BE49-F238E27FC236}">
                <a16:creationId xmlns:a16="http://schemas.microsoft.com/office/drawing/2014/main" id="{3130A2E6-1C62-4117-BD4F-6AF8AD5EB8BE}"/>
              </a:ext>
            </a:extLst>
          </p:cNvPr>
          <p:cNvSpPr txBox="1"/>
          <p:nvPr/>
        </p:nvSpPr>
        <p:spPr>
          <a:xfrm rot="20442544">
            <a:off x="6029778" y="4616425"/>
            <a:ext cx="1447636" cy="369332"/>
          </a:xfrm>
          <a:prstGeom prst="rect">
            <a:avLst/>
          </a:prstGeom>
          <a:noFill/>
        </p:spPr>
        <p:txBody>
          <a:bodyPr wrap="square" rtlCol="0">
            <a:spAutoFit/>
          </a:bodyPr>
          <a:lstStyle/>
          <a:p>
            <a:r>
              <a:rPr lang="en-US" b="1" dirty="0">
                <a:solidFill>
                  <a:srgbClr val="FF0000"/>
                </a:solidFill>
              </a:rPr>
              <a:t>Sabbath</a:t>
            </a:r>
          </a:p>
        </p:txBody>
      </p:sp>
      <p:sp>
        <p:nvSpPr>
          <p:cNvPr id="11" name="Oval 10">
            <a:extLst>
              <a:ext uri="{FF2B5EF4-FFF2-40B4-BE49-F238E27FC236}">
                <a16:creationId xmlns:a16="http://schemas.microsoft.com/office/drawing/2014/main" id="{1363A090-4D69-4DB6-8770-1F1B3A20CDDE}"/>
              </a:ext>
            </a:extLst>
          </p:cNvPr>
          <p:cNvSpPr/>
          <p:nvPr/>
        </p:nvSpPr>
        <p:spPr>
          <a:xfrm>
            <a:off x="10699844" y="4838131"/>
            <a:ext cx="962167" cy="37638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48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11C4-8414-42EC-9A0F-48B4E81DF9BD}"/>
              </a:ext>
            </a:extLst>
          </p:cNvPr>
          <p:cNvSpPr>
            <a:spLocks noGrp="1"/>
          </p:cNvSpPr>
          <p:nvPr>
            <p:ph type="title"/>
          </p:nvPr>
        </p:nvSpPr>
        <p:spPr/>
        <p:txBody>
          <a:bodyPr/>
          <a:lstStyle/>
          <a:p>
            <a:r>
              <a:rPr lang="en-US" dirty="0">
                <a:latin typeface="Lato" panose="020F0502020204030203" pitchFamily="34" charset="0"/>
                <a:ea typeface="Lato" panose="020F0502020204030203" pitchFamily="34" charset="0"/>
                <a:cs typeface="Lato" panose="020F0502020204030203" pitchFamily="34" charset="0"/>
              </a:rPr>
              <a:t>God Is Present in the Whole Story</a:t>
            </a:r>
          </a:p>
        </p:txBody>
      </p:sp>
      <p:sp>
        <p:nvSpPr>
          <p:cNvPr id="4" name="Text Placeholder 3">
            <a:extLst>
              <a:ext uri="{FF2B5EF4-FFF2-40B4-BE49-F238E27FC236}">
                <a16:creationId xmlns:a16="http://schemas.microsoft.com/office/drawing/2014/main" id="{B61C1D6E-43C2-45D6-96A8-A509938ABE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4714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B1D6D-B9AA-4C37-A757-C84F82105969}"/>
              </a:ext>
            </a:extLst>
          </p:cNvPr>
          <p:cNvSpPr>
            <a:spLocks noGrp="1"/>
          </p:cNvSpPr>
          <p:nvPr>
            <p:ph idx="1"/>
          </p:nvPr>
        </p:nvSpPr>
        <p:spPr>
          <a:xfrm>
            <a:off x="838200" y="718868"/>
            <a:ext cx="10515600" cy="5458095"/>
          </a:xfrm>
        </p:spPr>
        <p:txBody>
          <a:bodyPr>
            <a:normAutofit lnSpcReduction="10000"/>
          </a:bodyPr>
          <a:lstStyle/>
          <a:p>
            <a:pPr marL="0" indent="0">
              <a:buNone/>
            </a:pPr>
            <a:r>
              <a:rPr lang="en-US" sz="3600" dirty="0">
                <a:latin typeface="Lato" panose="020F0502020204030203" pitchFamily="34" charset="0"/>
                <a:ea typeface="Lato" panose="020F0502020204030203" pitchFamily="34" charset="0"/>
                <a:cs typeface="Lato" panose="020F0502020204030203" pitchFamily="34" charset="0"/>
              </a:rPr>
              <a:t>These are the words of the Amen, the faithful and true witness, the ruler of God’s creation. </a:t>
            </a:r>
            <a:r>
              <a:rPr lang="en-US" sz="1800" b="1" dirty="0">
                <a:latin typeface="Lato" panose="020F0502020204030203" pitchFamily="34" charset="0"/>
                <a:ea typeface="Lato" panose="020F0502020204030203" pitchFamily="34" charset="0"/>
                <a:cs typeface="Lato" panose="020F0502020204030203" pitchFamily="34" charset="0"/>
              </a:rPr>
              <a:t>15</a:t>
            </a:r>
            <a:r>
              <a:rPr lang="en-US" sz="3600" b="1" dirty="0">
                <a:latin typeface="Lato" panose="020F0502020204030203" pitchFamily="34" charset="0"/>
                <a:ea typeface="Lato" panose="020F0502020204030203" pitchFamily="34" charset="0"/>
                <a:cs typeface="Lato" panose="020F0502020204030203" pitchFamily="34" charset="0"/>
              </a:rPr>
              <a:t> </a:t>
            </a:r>
            <a:r>
              <a:rPr lang="en-US" sz="3600" dirty="0">
                <a:latin typeface="Lato" panose="020F0502020204030203" pitchFamily="34" charset="0"/>
                <a:ea typeface="Lato" panose="020F0502020204030203" pitchFamily="34" charset="0"/>
                <a:cs typeface="Lato" panose="020F0502020204030203" pitchFamily="34" charset="0"/>
              </a:rPr>
              <a:t>I know your deeds, that you are neither cold nor hot. I wish you were either one or the other! </a:t>
            </a:r>
            <a:r>
              <a:rPr lang="en-US" sz="1800" b="1" dirty="0">
                <a:latin typeface="Lato" panose="020F0502020204030203" pitchFamily="34" charset="0"/>
                <a:ea typeface="Lato" panose="020F0502020204030203" pitchFamily="34" charset="0"/>
                <a:cs typeface="Lato" panose="020F0502020204030203" pitchFamily="34" charset="0"/>
              </a:rPr>
              <a:t>16</a:t>
            </a:r>
            <a:r>
              <a:rPr lang="en-US" sz="3600" b="1" dirty="0">
                <a:latin typeface="Lato" panose="020F0502020204030203" pitchFamily="34" charset="0"/>
                <a:ea typeface="Lato" panose="020F0502020204030203" pitchFamily="34" charset="0"/>
                <a:cs typeface="Lato" panose="020F0502020204030203" pitchFamily="34" charset="0"/>
              </a:rPr>
              <a:t> </a:t>
            </a:r>
            <a:r>
              <a:rPr lang="en-US" sz="3600" dirty="0">
                <a:latin typeface="Lato" panose="020F0502020204030203" pitchFamily="34" charset="0"/>
                <a:ea typeface="Lato" panose="020F0502020204030203" pitchFamily="34" charset="0"/>
                <a:cs typeface="Lato" panose="020F0502020204030203" pitchFamily="34" charset="0"/>
              </a:rPr>
              <a:t>So, because you are lukewarm—neither hot nor cold—I am about to spit you out of my mouth. </a:t>
            </a:r>
            <a:r>
              <a:rPr lang="en-US" sz="1800" b="1" dirty="0">
                <a:latin typeface="Lato" panose="020F0502020204030203" pitchFamily="34" charset="0"/>
                <a:ea typeface="Lato" panose="020F0502020204030203" pitchFamily="34" charset="0"/>
                <a:cs typeface="Lato" panose="020F0502020204030203" pitchFamily="34" charset="0"/>
              </a:rPr>
              <a:t>17</a:t>
            </a:r>
            <a:r>
              <a:rPr lang="en-US" sz="3600" b="1" dirty="0">
                <a:latin typeface="Lato" panose="020F0502020204030203" pitchFamily="34" charset="0"/>
                <a:ea typeface="Lato" panose="020F0502020204030203" pitchFamily="34" charset="0"/>
                <a:cs typeface="Lato" panose="020F0502020204030203" pitchFamily="34" charset="0"/>
              </a:rPr>
              <a:t> </a:t>
            </a:r>
            <a:r>
              <a:rPr lang="en-US" sz="3600" dirty="0">
                <a:latin typeface="Lato" panose="020F0502020204030203" pitchFamily="34" charset="0"/>
                <a:ea typeface="Lato" panose="020F0502020204030203" pitchFamily="34" charset="0"/>
                <a:cs typeface="Lato" panose="020F0502020204030203" pitchFamily="34" charset="0"/>
              </a:rPr>
              <a:t>You say, ‘I am rich; I have acquired wealth and do not need a thing.’ But you do not realize that you are wretched, pitiful, poor, blind and naked.</a:t>
            </a:r>
          </a:p>
          <a:p>
            <a:pPr marL="0" indent="0">
              <a:buNone/>
            </a:pPr>
            <a:endParaRPr lang="en-US" dirty="0">
              <a:latin typeface="Lato" panose="020F0502020204030203" pitchFamily="34" charset="0"/>
              <a:ea typeface="Lato" panose="020F0502020204030203" pitchFamily="34" charset="0"/>
              <a:cs typeface="Lato" panose="020F0502020204030203" pitchFamily="34" charset="0"/>
            </a:endParaRPr>
          </a:p>
          <a:p>
            <a:pPr marL="0" indent="0">
              <a:buNone/>
            </a:pPr>
            <a:r>
              <a:rPr lang="en-US" dirty="0">
                <a:latin typeface="Lato" panose="020F0502020204030203" pitchFamily="34" charset="0"/>
                <a:ea typeface="Lato" panose="020F0502020204030203" pitchFamily="34" charset="0"/>
                <a:cs typeface="Lato" panose="020F0502020204030203" pitchFamily="34" charset="0"/>
              </a:rPr>
              <a:t>					</a:t>
            </a:r>
            <a:r>
              <a:rPr lang="en-US" sz="3200" dirty="0">
                <a:latin typeface="Lato" panose="020F0502020204030203" pitchFamily="34" charset="0"/>
                <a:ea typeface="Lato" panose="020F0502020204030203" pitchFamily="34" charset="0"/>
                <a:cs typeface="Lato" panose="020F0502020204030203" pitchFamily="34" charset="0"/>
              </a:rPr>
              <a:t>Revelation 3:14-17</a:t>
            </a: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4744706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1184</TotalTime>
  <Words>553</Words>
  <Application>Microsoft Office PowerPoint</Application>
  <PresentationFormat>Widescreen</PresentationFormat>
  <Paragraphs>37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Lato</vt:lpstr>
      <vt:lpstr>Office Theme</vt:lpstr>
      <vt:lpstr>PowerPoint Presentation</vt:lpstr>
      <vt:lpstr>This I Believe </vt:lpstr>
      <vt:lpstr>PowerPoint Presentation</vt:lpstr>
      <vt:lpstr>PowerPoint Presentation</vt:lpstr>
      <vt:lpstr>PowerPoint Presentation</vt:lpstr>
      <vt:lpstr>PowerPoint Presentation</vt:lpstr>
      <vt:lpstr>PowerPoint Presentation</vt:lpstr>
      <vt:lpstr>God Is Present in the Whole Story</vt:lpstr>
      <vt:lpstr>PowerPoint Presentation</vt:lpstr>
      <vt:lpstr>Now and Not Yet</vt:lpstr>
      <vt:lpstr>“The human story is not a success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prescott khair</dc:creator>
  <cp:lastModifiedBy>prescott khair</cp:lastModifiedBy>
  <cp:revision>21</cp:revision>
  <dcterms:created xsi:type="dcterms:W3CDTF">2019-10-02T15:20:57Z</dcterms:created>
  <dcterms:modified xsi:type="dcterms:W3CDTF">2019-10-04T21:08:11Z</dcterms:modified>
</cp:coreProperties>
</file>