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sldIdLst>
    <p:sldId id="256" r:id="rId2"/>
    <p:sldId id="257" r:id="rId3"/>
    <p:sldId id="318" r:id="rId4"/>
    <p:sldId id="317" r:id="rId5"/>
    <p:sldId id="258" r:id="rId6"/>
    <p:sldId id="319" r:id="rId7"/>
    <p:sldId id="296" r:id="rId8"/>
    <p:sldId id="322" r:id="rId9"/>
    <p:sldId id="321" r:id="rId10"/>
    <p:sldId id="326" r:id="rId11"/>
    <p:sldId id="259" r:id="rId12"/>
    <p:sldId id="345" r:id="rId13"/>
    <p:sldId id="325" r:id="rId14"/>
    <p:sldId id="331" r:id="rId15"/>
    <p:sldId id="323" r:id="rId16"/>
    <p:sldId id="262" r:id="rId17"/>
    <p:sldId id="328" r:id="rId18"/>
    <p:sldId id="329" r:id="rId19"/>
    <p:sldId id="327" r:id="rId20"/>
    <p:sldId id="336" r:id="rId21"/>
    <p:sldId id="324" r:id="rId22"/>
    <p:sldId id="330" r:id="rId23"/>
    <p:sldId id="261" r:id="rId24"/>
    <p:sldId id="333" r:id="rId25"/>
    <p:sldId id="332" r:id="rId26"/>
    <p:sldId id="266" r:id="rId27"/>
    <p:sldId id="334" r:id="rId28"/>
    <p:sldId id="335" r:id="rId29"/>
    <p:sldId id="337" r:id="rId30"/>
    <p:sldId id="263" r:id="rId31"/>
    <p:sldId id="297" r:id="rId32"/>
    <p:sldId id="346" r:id="rId33"/>
    <p:sldId id="267" r:id="rId34"/>
    <p:sldId id="265" r:id="rId35"/>
    <p:sldId id="338" r:id="rId36"/>
    <p:sldId id="339" r:id="rId37"/>
    <p:sldId id="269" r:id="rId38"/>
    <p:sldId id="260" r:id="rId39"/>
    <p:sldId id="340" r:id="rId40"/>
    <p:sldId id="341" r:id="rId41"/>
    <p:sldId id="316" r:id="rId42"/>
    <p:sldId id="264" r:id="rId43"/>
    <p:sldId id="343" r:id="rId44"/>
    <p:sldId id="347" r:id="rId45"/>
    <p:sldId id="271" r:id="rId46"/>
    <p:sldId id="344" r:id="rId47"/>
    <p:sldId id="268" r:id="rId48"/>
    <p:sldId id="350" r:id="rId49"/>
    <p:sldId id="353" r:id="rId50"/>
    <p:sldId id="270" r:id="rId51"/>
    <p:sldId id="273" r:id="rId52"/>
    <p:sldId id="351" r:id="rId53"/>
    <p:sldId id="312" r:id="rId54"/>
    <p:sldId id="385" r:id="rId55"/>
    <p:sldId id="275" r:id="rId56"/>
    <p:sldId id="274" r:id="rId57"/>
    <p:sldId id="276" r:id="rId58"/>
    <p:sldId id="352" r:id="rId59"/>
    <p:sldId id="313" r:id="rId60"/>
    <p:sldId id="314" r:id="rId61"/>
    <p:sldId id="315" r:id="rId62"/>
    <p:sldId id="281" r:id="rId63"/>
    <p:sldId id="285" r:id="rId64"/>
    <p:sldId id="284" r:id="rId65"/>
    <p:sldId id="360" r:id="rId66"/>
    <p:sldId id="359" r:id="rId67"/>
    <p:sldId id="286" r:id="rId68"/>
    <p:sldId id="287" r:id="rId69"/>
    <p:sldId id="361" r:id="rId70"/>
    <p:sldId id="288" r:id="rId71"/>
    <p:sldId id="283" r:id="rId72"/>
    <p:sldId id="357" r:id="rId73"/>
    <p:sldId id="358" r:id="rId74"/>
    <p:sldId id="289" r:id="rId75"/>
    <p:sldId id="363" r:id="rId76"/>
    <p:sldId id="362" r:id="rId77"/>
    <p:sldId id="282" r:id="rId78"/>
    <p:sldId id="290" r:id="rId79"/>
    <p:sldId id="364" r:id="rId80"/>
    <p:sldId id="365" r:id="rId81"/>
    <p:sldId id="355" r:id="rId82"/>
    <p:sldId id="356" r:id="rId83"/>
    <p:sldId id="348" r:id="rId84"/>
    <p:sldId id="294" r:id="rId85"/>
    <p:sldId id="311" r:id="rId86"/>
    <p:sldId id="292" r:id="rId87"/>
    <p:sldId id="372" r:id="rId88"/>
    <p:sldId id="373" r:id="rId89"/>
    <p:sldId id="293" r:id="rId90"/>
    <p:sldId id="375" r:id="rId91"/>
    <p:sldId id="376" r:id="rId92"/>
    <p:sldId id="370" r:id="rId93"/>
    <p:sldId id="371" r:id="rId94"/>
    <p:sldId id="298" r:id="rId95"/>
    <p:sldId id="374" r:id="rId96"/>
    <p:sldId id="301" r:id="rId97"/>
    <p:sldId id="349" r:id="rId98"/>
    <p:sldId id="299" r:id="rId99"/>
    <p:sldId id="377" r:id="rId100"/>
    <p:sldId id="386" r:id="rId101"/>
    <p:sldId id="379" r:id="rId102"/>
    <p:sldId id="302" r:id="rId103"/>
    <p:sldId id="381" r:id="rId104"/>
    <p:sldId id="380" r:id="rId105"/>
    <p:sldId id="303" r:id="rId106"/>
    <p:sldId id="382" r:id="rId107"/>
    <p:sldId id="383" r:id="rId108"/>
    <p:sldId id="304" r:id="rId109"/>
    <p:sldId id="384" r:id="rId110"/>
    <p:sldId id="366" r:id="rId111"/>
    <p:sldId id="367" r:id="rId112"/>
    <p:sldId id="369" r:id="rId113"/>
    <p:sldId id="305" r:id="rId114"/>
    <p:sldId id="308" r:id="rId115"/>
    <p:sldId id="309" r:id="rId116"/>
    <p:sldId id="310" r:id="rId1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6"/>
    <p:restoredTop sz="94661"/>
  </p:normalViewPr>
  <p:slideViewPr>
    <p:cSldViewPr snapToGrid="0" snapToObjects="1">
      <p:cViewPr varScale="1">
        <p:scale>
          <a:sx n="124" d="100"/>
          <a:sy n="124" d="100"/>
        </p:scale>
        <p:origin x="176" y="151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53DD-3AFC-723B-7A71-B705C9A2B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898996-199B-EB9B-F7BB-DA1A081DA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505283-373C-ED6F-7017-E878E286799A}"/>
              </a:ext>
            </a:extLst>
          </p:cNvPr>
          <p:cNvSpPr>
            <a:spLocks noGrp="1"/>
          </p:cNvSpPr>
          <p:nvPr>
            <p:ph type="dt" sz="half" idx="10"/>
          </p:nvPr>
        </p:nvSpPr>
        <p:spPr/>
        <p:txBody>
          <a:bodyPr/>
          <a:lstStyle/>
          <a:p>
            <a:fld id="{651A0C47-018D-4460-B945-BFF7981B6CA6}" type="datetimeFigureOut">
              <a:rPr lang="en-US" smtClean="0"/>
              <a:t>3/28/24</a:t>
            </a:fld>
            <a:endParaRPr lang="en-US"/>
          </a:p>
        </p:txBody>
      </p:sp>
      <p:sp>
        <p:nvSpPr>
          <p:cNvPr id="5" name="Footer Placeholder 4">
            <a:extLst>
              <a:ext uri="{FF2B5EF4-FFF2-40B4-BE49-F238E27FC236}">
                <a16:creationId xmlns:a16="http://schemas.microsoft.com/office/drawing/2014/main" id="{11B43DFF-EF78-388B-3345-B7849A9B0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9A045-0820-28F9-0ADC-8C5FB3E19981}"/>
              </a:ext>
            </a:extLst>
          </p:cNvPr>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3058642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AC69-D214-6ECD-D9B3-2A6CBB55E4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880565-D7FC-0540-8C10-E18B949F88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5C7D2-D6AC-4ADA-791D-BBC6A2435A9F}"/>
              </a:ext>
            </a:extLst>
          </p:cNvPr>
          <p:cNvSpPr>
            <a:spLocks noGrp="1"/>
          </p:cNvSpPr>
          <p:nvPr>
            <p:ph type="dt" sz="half" idx="10"/>
          </p:nvPr>
        </p:nvSpPr>
        <p:spPr/>
        <p:txBody>
          <a:bodyPr/>
          <a:lstStyle/>
          <a:p>
            <a:fld id="{651A0C47-018D-4460-B945-BFF7981B6CA6}" type="datetimeFigureOut">
              <a:rPr lang="en-US" smtClean="0"/>
              <a:t>3/28/24</a:t>
            </a:fld>
            <a:endParaRPr lang="en-US"/>
          </a:p>
        </p:txBody>
      </p:sp>
      <p:sp>
        <p:nvSpPr>
          <p:cNvPr id="5" name="Footer Placeholder 4">
            <a:extLst>
              <a:ext uri="{FF2B5EF4-FFF2-40B4-BE49-F238E27FC236}">
                <a16:creationId xmlns:a16="http://schemas.microsoft.com/office/drawing/2014/main" id="{3990648E-EB0B-3753-A48A-EDC3A9F9F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40587-03AD-B86C-0996-3FD006B0FE8A}"/>
              </a:ext>
            </a:extLst>
          </p:cNvPr>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78791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A89AAB-CE16-5598-99B7-33FD730084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12F8D0-0960-80A5-6F7C-ED34EDCB52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23643-177B-0F85-D0CD-74859E7BEDF0}"/>
              </a:ext>
            </a:extLst>
          </p:cNvPr>
          <p:cNvSpPr>
            <a:spLocks noGrp="1"/>
          </p:cNvSpPr>
          <p:nvPr>
            <p:ph type="dt" sz="half" idx="10"/>
          </p:nvPr>
        </p:nvSpPr>
        <p:spPr/>
        <p:txBody>
          <a:bodyPr/>
          <a:lstStyle/>
          <a:p>
            <a:fld id="{651A0C47-018D-4460-B945-BFF7981B6CA6}" type="datetimeFigureOut">
              <a:rPr lang="en-US" smtClean="0"/>
              <a:t>3/28/24</a:t>
            </a:fld>
            <a:endParaRPr lang="en-US"/>
          </a:p>
        </p:txBody>
      </p:sp>
      <p:sp>
        <p:nvSpPr>
          <p:cNvPr id="5" name="Footer Placeholder 4">
            <a:extLst>
              <a:ext uri="{FF2B5EF4-FFF2-40B4-BE49-F238E27FC236}">
                <a16:creationId xmlns:a16="http://schemas.microsoft.com/office/drawing/2014/main" id="{1D3E9651-0A7E-4F6F-6596-308CB59BF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7A9D8-60C0-1F58-7BE7-1F463EC0B72F}"/>
              </a:ext>
            </a:extLst>
          </p:cNvPr>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324198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DA0E-2A20-7BD0-F2A1-FC4E107A6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C5877C-072B-C0E7-5E7E-8BABEAF651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B2678-53E8-581E-CB1E-157327FEAD54}"/>
              </a:ext>
            </a:extLst>
          </p:cNvPr>
          <p:cNvSpPr>
            <a:spLocks noGrp="1"/>
          </p:cNvSpPr>
          <p:nvPr>
            <p:ph type="dt" sz="half" idx="10"/>
          </p:nvPr>
        </p:nvSpPr>
        <p:spPr/>
        <p:txBody>
          <a:bodyPr/>
          <a:lstStyle/>
          <a:p>
            <a:fld id="{651A0C47-018D-4460-B945-BFF7981B6CA6}" type="datetimeFigureOut">
              <a:rPr lang="en-US" smtClean="0"/>
              <a:t>3/28/24</a:t>
            </a:fld>
            <a:endParaRPr lang="en-US"/>
          </a:p>
        </p:txBody>
      </p:sp>
      <p:sp>
        <p:nvSpPr>
          <p:cNvPr id="5" name="Footer Placeholder 4">
            <a:extLst>
              <a:ext uri="{FF2B5EF4-FFF2-40B4-BE49-F238E27FC236}">
                <a16:creationId xmlns:a16="http://schemas.microsoft.com/office/drawing/2014/main" id="{245C3E4D-79D1-4E74-1F64-4CBD17C2F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5D13A-2008-07B8-A74B-9BF933B09FE1}"/>
              </a:ext>
            </a:extLst>
          </p:cNvPr>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413395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6F6C-0C34-4844-02DC-0D70BF1D49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4BCD0A-0095-CC32-543D-8E911E16C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BA7E0-A2C1-A301-F08B-8F67754E7DA7}"/>
              </a:ext>
            </a:extLst>
          </p:cNvPr>
          <p:cNvSpPr>
            <a:spLocks noGrp="1"/>
          </p:cNvSpPr>
          <p:nvPr>
            <p:ph type="dt" sz="half" idx="10"/>
          </p:nvPr>
        </p:nvSpPr>
        <p:spPr/>
        <p:txBody>
          <a:bodyPr/>
          <a:lstStyle/>
          <a:p>
            <a:fld id="{651A0C47-018D-4460-B945-BFF7981B6CA6}" type="datetimeFigureOut">
              <a:rPr lang="en-US" smtClean="0"/>
              <a:t>3/28/24</a:t>
            </a:fld>
            <a:endParaRPr lang="en-US"/>
          </a:p>
        </p:txBody>
      </p:sp>
      <p:sp>
        <p:nvSpPr>
          <p:cNvPr id="5" name="Footer Placeholder 4">
            <a:extLst>
              <a:ext uri="{FF2B5EF4-FFF2-40B4-BE49-F238E27FC236}">
                <a16:creationId xmlns:a16="http://schemas.microsoft.com/office/drawing/2014/main" id="{3DD6BC58-93C3-7AC2-598A-337F2AAC8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C7E68-A281-795A-A08F-62F852598CF8}"/>
              </a:ext>
            </a:extLst>
          </p:cNvPr>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80279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90B2-6274-B34F-36DA-AE450D0FE0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77D727-DEA5-3D56-4A0E-D8D26897AD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049889-A4B1-5B2F-EA4F-4B0404C0C1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60518-24AC-9CED-13BB-F1FD40B558F6}"/>
              </a:ext>
            </a:extLst>
          </p:cNvPr>
          <p:cNvSpPr>
            <a:spLocks noGrp="1"/>
          </p:cNvSpPr>
          <p:nvPr>
            <p:ph type="dt" sz="half" idx="10"/>
          </p:nvPr>
        </p:nvSpPr>
        <p:spPr/>
        <p:txBody>
          <a:bodyPr/>
          <a:lstStyle/>
          <a:p>
            <a:fld id="{651A0C47-018D-4460-B945-BFF7981B6CA6}" type="datetimeFigureOut">
              <a:rPr lang="en-US" smtClean="0"/>
              <a:t>3/28/24</a:t>
            </a:fld>
            <a:endParaRPr lang="en-US"/>
          </a:p>
        </p:txBody>
      </p:sp>
      <p:sp>
        <p:nvSpPr>
          <p:cNvPr id="6" name="Footer Placeholder 5">
            <a:extLst>
              <a:ext uri="{FF2B5EF4-FFF2-40B4-BE49-F238E27FC236}">
                <a16:creationId xmlns:a16="http://schemas.microsoft.com/office/drawing/2014/main" id="{A0F28DD8-F918-A924-29BF-884200331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A8E8B-2DF2-6626-631C-DC7E952954FC}"/>
              </a:ext>
            </a:extLst>
          </p:cNvPr>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239068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F79E-4D3F-FED6-268E-CB1F1F34E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23F171-B5E1-C35A-FFAD-968CFCB86D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59B88-F675-89A1-1C50-AE47471063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04F1A8-BB13-4A0A-224E-5E8BDD111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C43CEA-BBCB-656A-6662-E4C36C6973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39A76B-9448-2802-A02F-B71238FABF36}"/>
              </a:ext>
            </a:extLst>
          </p:cNvPr>
          <p:cNvSpPr>
            <a:spLocks noGrp="1"/>
          </p:cNvSpPr>
          <p:nvPr>
            <p:ph type="dt" sz="half" idx="10"/>
          </p:nvPr>
        </p:nvSpPr>
        <p:spPr/>
        <p:txBody>
          <a:bodyPr/>
          <a:lstStyle/>
          <a:p>
            <a:fld id="{651A0C47-018D-4460-B945-BFF7981B6CA6}" type="datetimeFigureOut">
              <a:rPr lang="en-US" smtClean="0"/>
              <a:t>3/28/24</a:t>
            </a:fld>
            <a:endParaRPr lang="en-US"/>
          </a:p>
        </p:txBody>
      </p:sp>
      <p:sp>
        <p:nvSpPr>
          <p:cNvPr id="8" name="Footer Placeholder 7">
            <a:extLst>
              <a:ext uri="{FF2B5EF4-FFF2-40B4-BE49-F238E27FC236}">
                <a16:creationId xmlns:a16="http://schemas.microsoft.com/office/drawing/2014/main" id="{A3619815-F81A-D95F-AFD9-83898C9C23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22EAEC-80E0-9CC2-FC9D-E83808DB0217}"/>
              </a:ext>
            </a:extLst>
          </p:cNvPr>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341656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10CF-697B-6B94-75A7-195F86F5B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BAF78A-E8CA-9220-B48D-5548A8116EAD}"/>
              </a:ext>
            </a:extLst>
          </p:cNvPr>
          <p:cNvSpPr>
            <a:spLocks noGrp="1"/>
          </p:cNvSpPr>
          <p:nvPr>
            <p:ph type="dt" sz="half" idx="10"/>
          </p:nvPr>
        </p:nvSpPr>
        <p:spPr/>
        <p:txBody>
          <a:bodyPr/>
          <a:lstStyle/>
          <a:p>
            <a:fld id="{651A0C47-018D-4460-B945-BFF7981B6CA6}" type="datetimeFigureOut">
              <a:rPr lang="en-US" smtClean="0"/>
              <a:t>3/28/24</a:t>
            </a:fld>
            <a:endParaRPr lang="en-US"/>
          </a:p>
        </p:txBody>
      </p:sp>
      <p:sp>
        <p:nvSpPr>
          <p:cNvPr id="4" name="Footer Placeholder 3">
            <a:extLst>
              <a:ext uri="{FF2B5EF4-FFF2-40B4-BE49-F238E27FC236}">
                <a16:creationId xmlns:a16="http://schemas.microsoft.com/office/drawing/2014/main" id="{35E19B3F-79EE-A394-589F-DDC7C27FC7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53F86-22CA-FEE7-8879-AD743BE493FA}"/>
              </a:ext>
            </a:extLst>
          </p:cNvPr>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235350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2765F-D2DE-CF7E-87B1-AD7886F3A560}"/>
              </a:ext>
            </a:extLst>
          </p:cNvPr>
          <p:cNvSpPr>
            <a:spLocks noGrp="1"/>
          </p:cNvSpPr>
          <p:nvPr>
            <p:ph type="dt" sz="half" idx="10"/>
          </p:nvPr>
        </p:nvSpPr>
        <p:spPr/>
        <p:txBody>
          <a:bodyPr/>
          <a:lstStyle/>
          <a:p>
            <a:fld id="{651A0C47-018D-4460-B945-BFF7981B6CA6}" type="datetimeFigureOut">
              <a:rPr lang="en-US" smtClean="0"/>
              <a:t>3/28/24</a:t>
            </a:fld>
            <a:endParaRPr lang="en-US"/>
          </a:p>
        </p:txBody>
      </p:sp>
      <p:sp>
        <p:nvSpPr>
          <p:cNvPr id="3" name="Footer Placeholder 2">
            <a:extLst>
              <a:ext uri="{FF2B5EF4-FFF2-40B4-BE49-F238E27FC236}">
                <a16:creationId xmlns:a16="http://schemas.microsoft.com/office/drawing/2014/main" id="{3BC5957B-EF6E-1AD9-8D70-FF01A24B35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984149-A501-308E-D8A4-A823B843C2F6}"/>
              </a:ext>
            </a:extLst>
          </p:cNvPr>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88225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F76D-8C94-FE8A-3706-FC7F82CA1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E0F90-9689-74B8-1D29-1C89AED62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ACF942-78EC-50AB-EE26-5B53FB80B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71D1F-3204-10F7-EAC8-07452FEA19ED}"/>
              </a:ext>
            </a:extLst>
          </p:cNvPr>
          <p:cNvSpPr>
            <a:spLocks noGrp="1"/>
          </p:cNvSpPr>
          <p:nvPr>
            <p:ph type="dt" sz="half" idx="10"/>
          </p:nvPr>
        </p:nvSpPr>
        <p:spPr/>
        <p:txBody>
          <a:bodyPr/>
          <a:lstStyle/>
          <a:p>
            <a:fld id="{651A0C47-018D-4460-B945-BFF7981B6CA6}" type="datetimeFigureOut">
              <a:rPr lang="en-US" smtClean="0"/>
              <a:t>3/28/24</a:t>
            </a:fld>
            <a:endParaRPr lang="en-US"/>
          </a:p>
        </p:txBody>
      </p:sp>
      <p:sp>
        <p:nvSpPr>
          <p:cNvPr id="6" name="Footer Placeholder 5">
            <a:extLst>
              <a:ext uri="{FF2B5EF4-FFF2-40B4-BE49-F238E27FC236}">
                <a16:creationId xmlns:a16="http://schemas.microsoft.com/office/drawing/2014/main" id="{8A4C67B1-529A-87FC-F1AA-7672B7AFF8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6D987-EA77-80D8-526A-291BF4F263AB}"/>
              </a:ext>
            </a:extLst>
          </p:cNvPr>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334931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0F1F7-E7EE-CE82-734A-7C377A7E3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2D35B0-53D5-7A27-17D1-84E35E0701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68CBA-2EDD-8B79-AE73-924941B1A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7391F4-9289-4D50-D9A6-2FB77BA0DDB0}"/>
              </a:ext>
            </a:extLst>
          </p:cNvPr>
          <p:cNvSpPr>
            <a:spLocks noGrp="1"/>
          </p:cNvSpPr>
          <p:nvPr>
            <p:ph type="dt" sz="half" idx="10"/>
          </p:nvPr>
        </p:nvSpPr>
        <p:spPr/>
        <p:txBody>
          <a:bodyPr/>
          <a:lstStyle/>
          <a:p>
            <a:fld id="{651A0C47-018D-4460-B945-BFF7981B6CA6}" type="datetimeFigureOut">
              <a:rPr lang="en-US" smtClean="0"/>
              <a:t>3/28/24</a:t>
            </a:fld>
            <a:endParaRPr lang="en-US"/>
          </a:p>
        </p:txBody>
      </p:sp>
      <p:sp>
        <p:nvSpPr>
          <p:cNvPr id="6" name="Footer Placeholder 5">
            <a:extLst>
              <a:ext uri="{FF2B5EF4-FFF2-40B4-BE49-F238E27FC236}">
                <a16:creationId xmlns:a16="http://schemas.microsoft.com/office/drawing/2014/main" id="{C7B51BB3-0C87-6B05-A624-257FFA130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4C9BD-367D-E493-6228-0E21C163932C}"/>
              </a:ext>
            </a:extLst>
          </p:cNvPr>
          <p:cNvSpPr>
            <a:spLocks noGrp="1"/>
          </p:cNvSpPr>
          <p:nvPr>
            <p:ph type="sldNum" sz="quarter" idx="12"/>
          </p:nvPr>
        </p:nvSpPr>
        <p:spPr/>
        <p:txBody>
          <a:bodyPr/>
          <a:lstStyle/>
          <a:p>
            <a:fld id="{9C1F5A0A-F6FC-4FFD-9B49-0DA8697211D9}" type="slidenum">
              <a:rPr lang="en-US" smtClean="0"/>
              <a:t>‹#›</a:t>
            </a:fld>
            <a:endParaRPr lang="en-US"/>
          </a:p>
        </p:txBody>
      </p:sp>
    </p:spTree>
    <p:extLst>
      <p:ext uri="{BB962C8B-B14F-4D97-AF65-F5344CB8AC3E}">
        <p14:creationId xmlns:p14="http://schemas.microsoft.com/office/powerpoint/2010/main" val="953752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D3B86-61E9-5253-F296-18D905253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D2CB28-A884-0EE0-732B-1C8DD6E6A5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38FCE-A01F-F672-389B-DA39C2576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A0C47-018D-4460-B945-BFF7981B6CA6}" type="datetimeFigureOut">
              <a:rPr lang="en-US" smtClean="0"/>
              <a:t>3/28/24</a:t>
            </a:fld>
            <a:endParaRPr lang="en-US"/>
          </a:p>
        </p:txBody>
      </p:sp>
      <p:sp>
        <p:nvSpPr>
          <p:cNvPr id="5" name="Footer Placeholder 4">
            <a:extLst>
              <a:ext uri="{FF2B5EF4-FFF2-40B4-BE49-F238E27FC236}">
                <a16:creationId xmlns:a16="http://schemas.microsoft.com/office/drawing/2014/main" id="{5BF9FAAC-E196-8320-1555-CEC5E0191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C0966F-4BCA-EA31-F9E3-FFE8F73512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F5A0A-F6FC-4FFD-9B49-0DA8697211D9}" type="slidenum">
              <a:rPr lang="en-US" smtClean="0"/>
              <a:t>‹#›</a:t>
            </a:fld>
            <a:endParaRPr lang="en-US"/>
          </a:p>
        </p:txBody>
      </p:sp>
    </p:spTree>
    <p:extLst>
      <p:ext uri="{BB962C8B-B14F-4D97-AF65-F5344CB8AC3E}">
        <p14:creationId xmlns:p14="http://schemas.microsoft.com/office/powerpoint/2010/main" val="33302963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7F249-313E-C487-C154-60A8A1E7C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19"/>
            <a:ext cx="12192000" cy="6862119"/>
          </a:xfrm>
          <a:prstGeom prst="rect">
            <a:avLst/>
          </a:prstGeom>
        </p:spPr>
      </p:pic>
      <p:sp>
        <p:nvSpPr>
          <p:cNvPr id="2" name="Title 1"/>
          <p:cNvSpPr>
            <a:spLocks noGrp="1"/>
          </p:cNvSpPr>
          <p:nvPr>
            <p:ph type="ctrTitle"/>
          </p:nvPr>
        </p:nvSpPr>
        <p:spPr>
          <a:xfrm>
            <a:off x="1524000" y="350066"/>
            <a:ext cx="9144000" cy="1250134"/>
          </a:xfrm>
        </p:spPr>
        <p:txBody>
          <a:bodyPr>
            <a:normAutofit/>
          </a:bodyPr>
          <a:lstStyle/>
          <a:p>
            <a:r>
              <a:rPr lang="en-US" sz="7200" b="1" dirty="0">
                <a:solidFill>
                  <a:schemeClr val="bg1"/>
                </a:solidFill>
                <a:latin typeface="Times New Roman" panose="02020603050405020304" pitchFamily="18" charset="0"/>
                <a:cs typeface="Times New Roman" panose="02020603050405020304" pitchFamily="18" charset="0"/>
              </a:rPr>
              <a:t>The Scriptures,</a:t>
            </a:r>
          </a:p>
        </p:txBody>
      </p:sp>
      <p:sp>
        <p:nvSpPr>
          <p:cNvPr id="3" name="Subtitle 2"/>
          <p:cNvSpPr>
            <a:spLocks noGrp="1"/>
          </p:cNvSpPr>
          <p:nvPr>
            <p:ph type="subTitle" idx="1"/>
          </p:nvPr>
        </p:nvSpPr>
        <p:spPr>
          <a:xfrm>
            <a:off x="6787979" y="1954385"/>
            <a:ext cx="4193059" cy="1250134"/>
          </a:xfrm>
        </p:spPr>
        <p:txBody>
          <a:bodyPr>
            <a:normAutofit/>
          </a:bodyPr>
          <a:lstStyle/>
          <a:p>
            <a:pPr algn="r"/>
            <a:r>
              <a:rPr lang="en-US" sz="4800" dirty="0">
                <a:solidFill>
                  <a:schemeClr val="bg1"/>
                </a:solidFill>
                <a:latin typeface="Times New Roman" panose="02020603050405020304" pitchFamily="18" charset="0"/>
                <a:cs typeface="Times New Roman" panose="02020603050405020304" pitchFamily="18" charset="0"/>
              </a:rPr>
              <a:t>A Safeguard</a:t>
            </a:r>
          </a:p>
        </p:txBody>
      </p:sp>
    </p:spTree>
    <p:extLst>
      <p:ext uri="{BB962C8B-B14F-4D97-AF65-F5344CB8AC3E}">
        <p14:creationId xmlns:p14="http://schemas.microsoft.com/office/powerpoint/2010/main" val="419683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D210F7-FA58-F5B9-AD50-CD88B84DD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02877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The Holy Spirit alone can cause us to feel the importance of what we are reading and prepare our hearts to be:</a:t>
            </a:r>
          </a:p>
        </p:txBody>
      </p:sp>
    </p:spTree>
    <p:extLst>
      <p:ext uri="{BB962C8B-B14F-4D97-AF65-F5344CB8AC3E}">
        <p14:creationId xmlns:p14="http://schemas.microsoft.com/office/powerpoint/2010/main" val="28130090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lvl="0" indent="0" algn="ctr">
              <a:buNone/>
            </a:pPr>
            <a:r>
              <a:rPr lang="en-US" sz="4800" dirty="0">
                <a:solidFill>
                  <a:schemeClr val="bg1"/>
                </a:solidFill>
                <a:effectLst/>
              </a:rPr>
              <a:t>Charmed with beauty of the scriptures, </a:t>
            </a:r>
          </a:p>
          <a:p>
            <a:pPr marL="0" lvl="0" indent="0" algn="ctr">
              <a:buNone/>
            </a:pPr>
            <a:r>
              <a:rPr lang="en-US" sz="4800" dirty="0">
                <a:solidFill>
                  <a:schemeClr val="bg1"/>
                </a:solidFill>
                <a:effectLst/>
              </a:rPr>
              <a:t>Admonished by its warnings, </a:t>
            </a:r>
          </a:p>
          <a:p>
            <a:pPr marL="0" lvl="0" indent="0" algn="ctr">
              <a:buNone/>
            </a:pPr>
            <a:r>
              <a:rPr lang="en-US" sz="4800" dirty="0">
                <a:solidFill>
                  <a:schemeClr val="bg1"/>
                </a:solidFill>
                <a:effectLst/>
              </a:rPr>
              <a:t>or Animated and strengthened </a:t>
            </a:r>
          </a:p>
          <a:p>
            <a:pPr marL="0" lvl="0" indent="0" algn="ctr">
              <a:buNone/>
            </a:pPr>
            <a:r>
              <a:rPr lang="en-US" sz="4800" dirty="0">
                <a:solidFill>
                  <a:schemeClr val="bg1"/>
                </a:solidFill>
                <a:effectLst/>
              </a:rPr>
              <a:t>by its promises. </a:t>
            </a:r>
          </a:p>
        </p:txBody>
      </p:sp>
    </p:spTree>
    <p:extLst>
      <p:ext uri="{BB962C8B-B14F-4D97-AF65-F5344CB8AC3E}">
        <p14:creationId xmlns:p14="http://schemas.microsoft.com/office/powerpoint/2010/main" val="11871759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“Temptations often appear irresistible </a:t>
            </a:r>
            <a:r>
              <a:rPr lang="en-US" sz="4800" dirty="0">
                <a:solidFill>
                  <a:srgbClr val="FFFF00"/>
                </a:solidFill>
                <a:effectLst/>
              </a:rPr>
              <a:t>because</a:t>
            </a:r>
            <a:r>
              <a:rPr lang="en-US" sz="4800" dirty="0">
                <a:solidFill>
                  <a:schemeClr val="bg1"/>
                </a:solidFill>
                <a:effectLst/>
              </a:rPr>
              <a:t> we’ve neglected prayer and study; we cannot remember God's promises to meet Satan with the Scripture weapons.” </a:t>
            </a:r>
          </a:p>
        </p:txBody>
      </p:sp>
    </p:spTree>
    <p:extLst>
      <p:ext uri="{BB962C8B-B14F-4D97-AF65-F5344CB8AC3E}">
        <p14:creationId xmlns:p14="http://schemas.microsoft.com/office/powerpoint/2010/main" val="3418063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Isaiah 59:19 </a:t>
            </a:r>
          </a:p>
          <a:p>
            <a:pPr marL="0" indent="0" algn="ctr">
              <a:buNone/>
            </a:pPr>
            <a:r>
              <a:rPr lang="en-US" sz="4800" dirty="0">
                <a:solidFill>
                  <a:schemeClr val="bg1"/>
                </a:solidFill>
                <a:effectLst/>
              </a:rPr>
              <a:t>“When the enemy shall come in like a flood, the Spirit of the Lord shall lift up a standard against him.”</a:t>
            </a:r>
          </a:p>
        </p:txBody>
      </p:sp>
    </p:spTree>
    <p:extLst>
      <p:ext uri="{BB962C8B-B14F-4D97-AF65-F5344CB8AC3E}">
        <p14:creationId xmlns:p14="http://schemas.microsoft.com/office/powerpoint/2010/main" val="35771177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John 14:26</a:t>
            </a:r>
            <a:r>
              <a:rPr lang="en-US" sz="4800" dirty="0">
                <a:solidFill>
                  <a:schemeClr val="bg1"/>
                </a:solidFill>
                <a:effectLst/>
              </a:rPr>
              <a:t> </a:t>
            </a:r>
          </a:p>
          <a:p>
            <a:pPr marL="0" indent="0" algn="ctr">
              <a:buNone/>
            </a:pPr>
            <a:r>
              <a:rPr lang="en-US" sz="4800" dirty="0">
                <a:solidFill>
                  <a:schemeClr val="bg1"/>
                </a:solidFill>
                <a:effectLst/>
              </a:rPr>
              <a:t>“But the Helper, the Holy Spirit, whom the Father will send in My name, He will teach you all things, and bring to your remembrance all things that I said to you.”</a:t>
            </a:r>
          </a:p>
        </p:txBody>
      </p:sp>
    </p:spTree>
    <p:extLst>
      <p:ext uri="{BB962C8B-B14F-4D97-AF65-F5344CB8AC3E}">
        <p14:creationId xmlns:p14="http://schemas.microsoft.com/office/powerpoint/2010/main" val="42621991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But the teachings of Christ </a:t>
            </a:r>
            <a:r>
              <a:rPr lang="en-US" sz="4800" u="sng" dirty="0">
                <a:solidFill>
                  <a:schemeClr val="bg1"/>
                </a:solidFill>
                <a:effectLst/>
              </a:rPr>
              <a:t>must</a:t>
            </a:r>
            <a:r>
              <a:rPr lang="en-US" sz="4800" dirty="0">
                <a:solidFill>
                  <a:schemeClr val="bg1"/>
                </a:solidFill>
                <a:effectLst/>
              </a:rPr>
              <a:t> previously have been stored in the mind in order for the Spirit of God to bring them to our remembrance in the time of peril. </a:t>
            </a:r>
          </a:p>
        </p:txBody>
      </p:sp>
    </p:spTree>
    <p:extLst>
      <p:ext uri="{BB962C8B-B14F-4D97-AF65-F5344CB8AC3E}">
        <p14:creationId xmlns:p14="http://schemas.microsoft.com/office/powerpoint/2010/main" val="8008845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Psalm 119:11</a:t>
            </a:r>
            <a:r>
              <a:rPr lang="en-US" sz="4800" dirty="0">
                <a:solidFill>
                  <a:schemeClr val="bg1"/>
                </a:solidFill>
                <a:effectLst/>
              </a:rPr>
              <a:t> </a:t>
            </a:r>
          </a:p>
          <a:p>
            <a:pPr marL="0" indent="0" algn="ctr">
              <a:buNone/>
            </a:pPr>
            <a:r>
              <a:rPr lang="en-US" sz="4800" dirty="0">
                <a:solidFill>
                  <a:schemeClr val="bg1"/>
                </a:solidFill>
                <a:effectLst/>
              </a:rPr>
              <a:t>“Thy word have I hid in mine heart, </a:t>
            </a:r>
          </a:p>
          <a:p>
            <a:pPr marL="0" indent="0" algn="ctr">
              <a:buNone/>
            </a:pPr>
            <a:r>
              <a:rPr lang="en-US" sz="4800" dirty="0">
                <a:solidFill>
                  <a:schemeClr val="bg1"/>
                </a:solidFill>
                <a:effectLst/>
              </a:rPr>
              <a:t>that I might not sin against Thee.”</a:t>
            </a:r>
          </a:p>
        </p:txBody>
      </p:sp>
    </p:spTree>
    <p:extLst>
      <p:ext uri="{BB962C8B-B14F-4D97-AF65-F5344CB8AC3E}">
        <p14:creationId xmlns:p14="http://schemas.microsoft.com/office/powerpoint/2010/main" val="28045609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James 4:7 </a:t>
            </a:r>
          </a:p>
          <a:p>
            <a:pPr marL="0" indent="0" algn="ctr">
              <a:buNone/>
            </a:pPr>
            <a:r>
              <a:rPr lang="en-US" sz="4800" dirty="0">
                <a:solidFill>
                  <a:schemeClr val="bg1"/>
                </a:solidFill>
                <a:effectLst/>
              </a:rPr>
              <a:t>“Therefore submit to God. </a:t>
            </a:r>
          </a:p>
          <a:p>
            <a:pPr marL="0" indent="0" algn="ctr">
              <a:buNone/>
            </a:pPr>
            <a:r>
              <a:rPr lang="en-US" sz="4800" dirty="0">
                <a:solidFill>
                  <a:schemeClr val="bg1"/>
                </a:solidFill>
                <a:effectLst/>
              </a:rPr>
              <a:t>Resist the devil </a:t>
            </a:r>
          </a:p>
          <a:p>
            <a:pPr marL="0" indent="0" algn="ctr">
              <a:buNone/>
            </a:pPr>
            <a:r>
              <a:rPr lang="en-US" sz="4800" dirty="0">
                <a:solidFill>
                  <a:schemeClr val="bg1"/>
                </a:solidFill>
                <a:effectLst/>
              </a:rPr>
              <a:t>and he will flee from you.”</a:t>
            </a:r>
          </a:p>
        </p:txBody>
      </p:sp>
    </p:spTree>
    <p:extLst>
      <p:ext uri="{BB962C8B-B14F-4D97-AF65-F5344CB8AC3E}">
        <p14:creationId xmlns:p14="http://schemas.microsoft.com/office/powerpoint/2010/main" val="25667351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1 Corinthians 10:12-13 </a:t>
            </a:r>
          </a:p>
          <a:p>
            <a:pPr marL="0" indent="0" algn="ctr">
              <a:buNone/>
            </a:pPr>
            <a:r>
              <a:rPr lang="en-US" sz="4800" dirty="0">
                <a:solidFill>
                  <a:schemeClr val="bg1"/>
                </a:solidFill>
                <a:effectLst/>
              </a:rPr>
              <a:t>Therefore let him who thinks he stands take heed lest he fall. No temptation has overtaken you except such as is common to man; </a:t>
            </a:r>
          </a:p>
        </p:txBody>
      </p:sp>
    </p:spTree>
    <p:extLst>
      <p:ext uri="{BB962C8B-B14F-4D97-AF65-F5344CB8AC3E}">
        <p14:creationId xmlns:p14="http://schemas.microsoft.com/office/powerpoint/2010/main" val="31567479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rgbClr val="FFFF00"/>
                </a:solidFill>
                <a:effectLst/>
              </a:rPr>
              <a:t>but God is faithful</a:t>
            </a:r>
            <a:r>
              <a:rPr lang="en-US" sz="4800" dirty="0">
                <a:solidFill>
                  <a:schemeClr val="bg1"/>
                </a:solidFill>
                <a:effectLst/>
              </a:rPr>
              <a:t>, who will not allow you to be tempted beyond what you are able, but with the temptation will also make the way of escape, that you may be able to bear it.</a:t>
            </a:r>
          </a:p>
        </p:txBody>
      </p:sp>
    </p:spTree>
    <p:extLst>
      <p:ext uri="{BB962C8B-B14F-4D97-AF65-F5344CB8AC3E}">
        <p14:creationId xmlns:p14="http://schemas.microsoft.com/office/powerpoint/2010/main" val="408633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293866-9183-1E58-FACF-324E546BFF6A}"/>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246428" cy="6858000"/>
          </a:xfrm>
          <a:prstGeom prst="rect">
            <a:avLst/>
          </a:prstGeom>
        </p:spPr>
      </p:pic>
      <p:sp>
        <p:nvSpPr>
          <p:cNvPr id="3" name="Content Placeholder 2"/>
          <p:cNvSpPr>
            <a:spLocks noGrp="1"/>
          </p:cNvSpPr>
          <p:nvPr>
            <p:ph idx="1"/>
          </p:nvPr>
        </p:nvSpPr>
        <p:spPr>
          <a:xfrm>
            <a:off x="865414" y="1307306"/>
            <a:ext cx="10515600" cy="4243388"/>
          </a:xfrm>
        </p:spPr>
        <p:txBody>
          <a:bodyPr>
            <a:normAutofit/>
          </a:bodyPr>
          <a:lstStyle/>
          <a:p>
            <a:pPr marL="0" indent="0" algn="ctr">
              <a:buNone/>
            </a:pPr>
            <a:r>
              <a:rPr lang="en-US" sz="4800" dirty="0">
                <a:solidFill>
                  <a:schemeClr val="bg1"/>
                </a:solidFill>
                <a:effectLst/>
              </a:rPr>
              <a:t>Satan hates the Bible </a:t>
            </a:r>
          </a:p>
          <a:p>
            <a:pPr marL="0" indent="0" algn="ctr">
              <a:buNone/>
            </a:pPr>
            <a:r>
              <a:rPr lang="en-US" sz="4800" dirty="0">
                <a:solidFill>
                  <a:schemeClr val="bg1"/>
                </a:solidFill>
                <a:effectLst/>
              </a:rPr>
              <a:t>and want to prevent you personally </a:t>
            </a:r>
          </a:p>
          <a:p>
            <a:pPr marL="0" indent="0" algn="ctr">
              <a:buNone/>
            </a:pPr>
            <a:r>
              <a:rPr lang="en-US" sz="4800" b="1" dirty="0">
                <a:solidFill>
                  <a:schemeClr val="bg1"/>
                </a:solidFill>
                <a:effectLst/>
              </a:rPr>
              <a:t>from reading it</a:t>
            </a:r>
            <a:r>
              <a:rPr lang="en-US" sz="4800" dirty="0">
                <a:solidFill>
                  <a:schemeClr val="bg1"/>
                </a:solidFill>
                <a:effectLst/>
              </a:rPr>
              <a:t>; </a:t>
            </a:r>
          </a:p>
          <a:p>
            <a:pPr marL="0" indent="0" algn="ctr">
              <a:buNone/>
            </a:pPr>
            <a:r>
              <a:rPr lang="en-US" sz="4800" dirty="0">
                <a:solidFill>
                  <a:schemeClr val="bg1"/>
                </a:solidFill>
                <a:effectLst/>
              </a:rPr>
              <a:t>for he knows it plainly reveals </a:t>
            </a:r>
          </a:p>
          <a:p>
            <a:pPr marL="0" indent="0" algn="ctr">
              <a:buNone/>
            </a:pPr>
            <a:r>
              <a:rPr lang="en-US" sz="4800" dirty="0">
                <a:solidFill>
                  <a:schemeClr val="bg1"/>
                </a:solidFill>
                <a:effectLst/>
              </a:rPr>
              <a:t>his deceptions. </a:t>
            </a:r>
          </a:p>
        </p:txBody>
      </p:sp>
    </p:spTree>
    <p:extLst>
      <p:ext uri="{BB962C8B-B14F-4D97-AF65-F5344CB8AC3E}">
        <p14:creationId xmlns:p14="http://schemas.microsoft.com/office/powerpoint/2010/main" val="15159166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FFFF00"/>
                </a:solidFill>
              </a:rPr>
              <a:t>The Scriptures are A Safeguard</a:t>
            </a:r>
          </a:p>
        </p:txBody>
      </p:sp>
      <p:sp>
        <p:nvSpPr>
          <p:cNvPr id="3" name="Content Placeholder 2"/>
          <p:cNvSpPr>
            <a:spLocks noGrp="1"/>
          </p:cNvSpPr>
          <p:nvPr>
            <p:ph idx="1"/>
          </p:nvPr>
        </p:nvSpPr>
        <p:spPr/>
        <p:txBody>
          <a:bodyPr>
            <a:normAutofit/>
          </a:bodyPr>
          <a:lstStyle/>
          <a:p>
            <a:pPr marL="0" indent="0" algn="ctr">
              <a:buNone/>
            </a:pPr>
            <a:r>
              <a:rPr lang="en-US" sz="4800" dirty="0">
                <a:solidFill>
                  <a:schemeClr val="bg1"/>
                </a:solidFill>
              </a:rPr>
              <a:t>Against False Teachers</a:t>
            </a:r>
          </a:p>
          <a:p>
            <a:pPr marL="0" indent="0" algn="ctr">
              <a:buNone/>
            </a:pPr>
            <a:r>
              <a:rPr lang="en-US" sz="4800" dirty="0">
                <a:solidFill>
                  <a:schemeClr val="bg1"/>
                </a:solidFill>
              </a:rPr>
              <a:t>Against Calamity </a:t>
            </a:r>
          </a:p>
          <a:p>
            <a:pPr marL="0" indent="0" algn="ctr">
              <a:buNone/>
            </a:pPr>
            <a:r>
              <a:rPr lang="en-US" sz="4800" dirty="0">
                <a:solidFill>
                  <a:schemeClr val="bg1"/>
                </a:solidFill>
              </a:rPr>
              <a:t>Against Satan’s Deceptions</a:t>
            </a:r>
          </a:p>
          <a:p>
            <a:pPr marL="0" indent="0" algn="ctr">
              <a:buNone/>
            </a:pPr>
            <a:r>
              <a:rPr lang="en-US" sz="4800" dirty="0">
                <a:solidFill>
                  <a:schemeClr val="bg1"/>
                </a:solidFill>
              </a:rPr>
              <a:t>Against Excuses</a:t>
            </a:r>
          </a:p>
          <a:p>
            <a:pPr marL="0" indent="0" algn="ctr">
              <a:buNone/>
            </a:pPr>
            <a:r>
              <a:rPr lang="en-US" sz="4800" dirty="0">
                <a:solidFill>
                  <a:schemeClr val="bg1"/>
                </a:solidFill>
              </a:rPr>
              <a:t>Against Temptations</a:t>
            </a:r>
          </a:p>
        </p:txBody>
      </p:sp>
    </p:spTree>
    <p:extLst>
      <p:ext uri="{BB962C8B-B14F-4D97-AF65-F5344CB8AC3E}">
        <p14:creationId xmlns:p14="http://schemas.microsoft.com/office/powerpoint/2010/main" val="319446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rmAutofit/>
          </a:bodyPr>
          <a:lstStyle/>
          <a:p>
            <a:pPr marL="0" indent="0" algn="ctr">
              <a:buNone/>
            </a:pPr>
            <a:r>
              <a:rPr lang="en-US" sz="4800" dirty="0">
                <a:solidFill>
                  <a:schemeClr val="bg1"/>
                </a:solidFill>
                <a:effectLst/>
              </a:rPr>
              <a:t>“It is the first and highest duty of every rational being to learn from the scriptures what is truth, and then to walk in the light and encourage others to follow his example.”</a:t>
            </a:r>
          </a:p>
        </p:txBody>
      </p:sp>
    </p:spTree>
    <p:extLst>
      <p:ext uri="{BB962C8B-B14F-4D97-AF65-F5344CB8AC3E}">
        <p14:creationId xmlns:p14="http://schemas.microsoft.com/office/powerpoint/2010/main" val="20836243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Jeremiah 17:8 </a:t>
            </a:r>
          </a:p>
          <a:p>
            <a:pPr marL="0" indent="0" algn="ctr">
              <a:buNone/>
            </a:pPr>
            <a:r>
              <a:rPr lang="en-US" sz="4800" dirty="0">
                <a:solidFill>
                  <a:schemeClr val="bg1"/>
                </a:solidFill>
                <a:effectLst/>
              </a:rPr>
              <a:t>He shall be as a tree planted by the waters, and that spreads out her roots by the river, and shall not see when heat cometh, but her leaf shall be green; and shall not be careful in the year of drought, neither shall cease from yielding fruit.</a:t>
            </a:r>
            <a:r>
              <a:rPr lang="en-US" sz="4800" b="1" dirty="0">
                <a:solidFill>
                  <a:schemeClr val="bg1"/>
                </a:solidFill>
                <a:effectLst/>
              </a:rPr>
              <a:t> </a:t>
            </a:r>
            <a:endParaRPr lang="en-US" sz="4800" dirty="0">
              <a:solidFill>
                <a:schemeClr val="bg1"/>
              </a:solidFill>
              <a:effectLst/>
            </a:endParaRPr>
          </a:p>
        </p:txBody>
      </p:sp>
    </p:spTree>
    <p:extLst>
      <p:ext uri="{BB962C8B-B14F-4D97-AF65-F5344CB8AC3E}">
        <p14:creationId xmlns:p14="http://schemas.microsoft.com/office/powerpoint/2010/main" val="2171343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Psalm 119:99</a:t>
            </a:r>
          </a:p>
          <a:p>
            <a:pPr marL="0" indent="0" algn="ctr">
              <a:buNone/>
            </a:pPr>
            <a:r>
              <a:rPr lang="en-US" sz="4800" dirty="0">
                <a:solidFill>
                  <a:schemeClr val="bg1"/>
                </a:solidFill>
                <a:effectLst/>
              </a:rPr>
              <a:t>“I have more </a:t>
            </a:r>
            <a:r>
              <a:rPr lang="en-US" sz="4800">
                <a:solidFill>
                  <a:schemeClr val="bg1"/>
                </a:solidFill>
                <a:effectLst/>
              </a:rPr>
              <a:t>understanding </a:t>
            </a:r>
          </a:p>
          <a:p>
            <a:pPr marL="0" indent="0" algn="ctr">
              <a:buNone/>
            </a:pPr>
            <a:r>
              <a:rPr lang="en-US" sz="4800">
                <a:solidFill>
                  <a:schemeClr val="bg1"/>
                </a:solidFill>
                <a:effectLst/>
              </a:rPr>
              <a:t>than </a:t>
            </a:r>
            <a:r>
              <a:rPr lang="en-US" sz="4800" dirty="0">
                <a:solidFill>
                  <a:schemeClr val="bg1"/>
                </a:solidFill>
                <a:effectLst/>
              </a:rPr>
              <a:t>all my teachers,</a:t>
            </a:r>
          </a:p>
          <a:p>
            <a:pPr marL="0" indent="0" algn="ctr">
              <a:buNone/>
            </a:pPr>
            <a:r>
              <a:rPr lang="en-US" sz="4800" dirty="0">
                <a:solidFill>
                  <a:schemeClr val="bg1"/>
                </a:solidFill>
                <a:effectLst/>
              </a:rPr>
              <a:t>For Your testimonies are my meditation.”</a:t>
            </a:r>
          </a:p>
        </p:txBody>
      </p:sp>
    </p:spTree>
    <p:extLst>
      <p:ext uri="{BB962C8B-B14F-4D97-AF65-F5344CB8AC3E}">
        <p14:creationId xmlns:p14="http://schemas.microsoft.com/office/powerpoint/2010/main" val="11612660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EF5F"/>
                </a:solidFill>
              </a:rPr>
              <a:t>Against Skepticism</a:t>
            </a:r>
          </a:p>
        </p:txBody>
      </p:sp>
      <p:sp>
        <p:nvSpPr>
          <p:cNvPr id="3" name="Content Placeholder 2"/>
          <p:cNvSpPr>
            <a:spLocks noGrp="1"/>
          </p:cNvSpPr>
          <p:nvPr>
            <p:ph idx="1"/>
          </p:nvPr>
        </p:nvSpPr>
        <p:spPr/>
        <p:txBody>
          <a:bodyPr>
            <a:noAutofit/>
          </a:bodyPr>
          <a:lstStyle/>
          <a:p>
            <a:pPr marL="0" indent="0" algn="just">
              <a:buNone/>
            </a:pPr>
            <a:r>
              <a:rPr lang="en-US" sz="2400" dirty="0">
                <a:solidFill>
                  <a:srgbClr val="FFEF5F"/>
                </a:solidFill>
                <a:effectLst/>
              </a:rPr>
              <a:t>“It is Satan’s plan to weaken the faith of God’s people in the </a:t>
            </a:r>
            <a:r>
              <a:rPr lang="en-US" sz="2400" u="sng" dirty="0">
                <a:solidFill>
                  <a:srgbClr val="FFEF5F"/>
                </a:solidFill>
                <a:effectLst/>
              </a:rPr>
              <a:t>Testimonies</a:t>
            </a:r>
            <a:r>
              <a:rPr lang="en-US" sz="2400" dirty="0">
                <a:solidFill>
                  <a:srgbClr val="FFEF5F"/>
                </a:solidFill>
                <a:effectLst/>
              </a:rPr>
              <a:t>. Satan knows how to make his attacks. </a:t>
            </a:r>
          </a:p>
          <a:p>
            <a:pPr marL="0" indent="0" algn="just">
              <a:buNone/>
            </a:pPr>
            <a:r>
              <a:rPr lang="en-US" sz="2400" dirty="0">
                <a:solidFill>
                  <a:srgbClr val="FFEF5F"/>
                </a:solidFill>
                <a:effectLst/>
              </a:rPr>
              <a:t>He works upon minds to excite jealousy and dissatisfaction toward those at the head of the work. </a:t>
            </a:r>
          </a:p>
          <a:p>
            <a:pPr marL="0" indent="0" algn="just">
              <a:buNone/>
            </a:pPr>
            <a:r>
              <a:rPr lang="en-US" sz="2400" u="sng" dirty="0">
                <a:solidFill>
                  <a:srgbClr val="FFEF5F"/>
                </a:solidFill>
                <a:effectLst/>
              </a:rPr>
              <a:t>The gifts</a:t>
            </a:r>
            <a:r>
              <a:rPr lang="en-US" sz="2400" dirty="0">
                <a:solidFill>
                  <a:srgbClr val="FFEF5F"/>
                </a:solidFill>
                <a:effectLst/>
              </a:rPr>
              <a:t> are next questioned; then, of course, they have but little weight, and instruction given through vision is disregarded. </a:t>
            </a:r>
          </a:p>
        </p:txBody>
      </p:sp>
    </p:spTree>
    <p:extLst>
      <p:ext uri="{BB962C8B-B14F-4D97-AF65-F5344CB8AC3E}">
        <p14:creationId xmlns:p14="http://schemas.microsoft.com/office/powerpoint/2010/main" val="27141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EF5F"/>
                </a:solidFill>
              </a:rPr>
              <a:t>Against Skepticism</a:t>
            </a:r>
          </a:p>
        </p:txBody>
      </p:sp>
      <p:sp>
        <p:nvSpPr>
          <p:cNvPr id="3" name="Content Placeholder 2"/>
          <p:cNvSpPr>
            <a:spLocks noGrp="1"/>
          </p:cNvSpPr>
          <p:nvPr>
            <p:ph idx="1"/>
          </p:nvPr>
        </p:nvSpPr>
        <p:spPr/>
        <p:txBody>
          <a:bodyPr>
            <a:noAutofit/>
          </a:bodyPr>
          <a:lstStyle/>
          <a:p>
            <a:pPr marL="0" indent="0" algn="just">
              <a:buNone/>
            </a:pPr>
            <a:r>
              <a:rPr lang="en-US" sz="2400" dirty="0">
                <a:solidFill>
                  <a:srgbClr val="FFEF5F"/>
                </a:solidFill>
                <a:effectLst/>
              </a:rPr>
              <a:t>Next follows skepticism in regard to the vital points of our faith, </a:t>
            </a:r>
            <a:r>
              <a:rPr lang="en-US" sz="2400" u="sng" dirty="0">
                <a:solidFill>
                  <a:srgbClr val="FFEF5F"/>
                </a:solidFill>
                <a:effectLst/>
              </a:rPr>
              <a:t>the pillars</a:t>
            </a:r>
            <a:r>
              <a:rPr lang="en-US" sz="2400" dirty="0">
                <a:solidFill>
                  <a:srgbClr val="FFEF5F"/>
                </a:solidFill>
                <a:effectLst/>
              </a:rPr>
              <a:t> of our position, </a:t>
            </a:r>
          </a:p>
          <a:p>
            <a:pPr marL="0" indent="0" algn="just">
              <a:buNone/>
            </a:pPr>
            <a:r>
              <a:rPr lang="en-US" sz="2400" dirty="0">
                <a:solidFill>
                  <a:srgbClr val="FFEF5F"/>
                </a:solidFill>
                <a:effectLst/>
              </a:rPr>
              <a:t>then doubt as to </a:t>
            </a:r>
            <a:r>
              <a:rPr lang="en-US" sz="2400" u="sng" dirty="0">
                <a:solidFill>
                  <a:srgbClr val="FFEF5F"/>
                </a:solidFill>
                <a:effectLst/>
              </a:rPr>
              <a:t>the Holy Scriptures</a:t>
            </a:r>
            <a:r>
              <a:rPr lang="en-US" sz="2400" dirty="0">
                <a:solidFill>
                  <a:srgbClr val="FFEF5F"/>
                </a:solidFill>
                <a:effectLst/>
              </a:rPr>
              <a:t>, and </a:t>
            </a:r>
          </a:p>
          <a:p>
            <a:pPr marL="0" indent="0" algn="just">
              <a:buNone/>
            </a:pPr>
            <a:r>
              <a:rPr lang="en-US" sz="2400" dirty="0">
                <a:solidFill>
                  <a:srgbClr val="FFEF5F"/>
                </a:solidFill>
                <a:effectLst/>
              </a:rPr>
              <a:t>then the downward march to perdition. </a:t>
            </a:r>
          </a:p>
        </p:txBody>
      </p:sp>
    </p:spTree>
    <p:extLst>
      <p:ext uri="{BB962C8B-B14F-4D97-AF65-F5344CB8AC3E}">
        <p14:creationId xmlns:p14="http://schemas.microsoft.com/office/powerpoint/2010/main" val="24493757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EF5F"/>
                </a:solidFill>
              </a:rPr>
              <a:t>Against Skepticism</a:t>
            </a:r>
          </a:p>
        </p:txBody>
      </p:sp>
      <p:sp>
        <p:nvSpPr>
          <p:cNvPr id="3" name="Content Placeholder 2"/>
          <p:cNvSpPr>
            <a:spLocks noGrp="1"/>
          </p:cNvSpPr>
          <p:nvPr>
            <p:ph idx="1"/>
          </p:nvPr>
        </p:nvSpPr>
        <p:spPr/>
        <p:txBody>
          <a:bodyPr>
            <a:noAutofit/>
          </a:bodyPr>
          <a:lstStyle/>
          <a:p>
            <a:pPr marL="0" indent="0" algn="just">
              <a:buNone/>
            </a:pPr>
            <a:r>
              <a:rPr lang="en-US" sz="2400" dirty="0">
                <a:solidFill>
                  <a:srgbClr val="FFEF5F"/>
                </a:solidFill>
                <a:effectLst/>
              </a:rPr>
              <a:t>When the Testimonies which were once believed, are doubted and given up, Satan knows the deceived ones will not stop at this; and he redoubles his efforts till he launches them into </a:t>
            </a:r>
            <a:r>
              <a:rPr lang="en-US" sz="2400" u="sng" dirty="0">
                <a:solidFill>
                  <a:srgbClr val="FFEF5F"/>
                </a:solidFill>
                <a:effectLst/>
              </a:rPr>
              <a:t>open rebellion</a:t>
            </a:r>
            <a:r>
              <a:rPr lang="en-US" sz="2400" dirty="0">
                <a:solidFill>
                  <a:srgbClr val="FFEF5F"/>
                </a:solidFill>
                <a:effectLst/>
              </a:rPr>
              <a:t>, which becomes </a:t>
            </a:r>
            <a:r>
              <a:rPr lang="en-US" sz="2400" u="sng" dirty="0">
                <a:solidFill>
                  <a:srgbClr val="FFEF5F"/>
                </a:solidFill>
                <a:effectLst/>
              </a:rPr>
              <a:t>incurable</a:t>
            </a:r>
            <a:r>
              <a:rPr lang="en-US" sz="2400" dirty="0">
                <a:solidFill>
                  <a:srgbClr val="FFEF5F"/>
                </a:solidFill>
                <a:effectLst/>
              </a:rPr>
              <a:t>, and </a:t>
            </a:r>
            <a:r>
              <a:rPr lang="en-US" sz="2400" u="sng" dirty="0">
                <a:solidFill>
                  <a:srgbClr val="FFEF5F"/>
                </a:solidFill>
                <a:effectLst/>
              </a:rPr>
              <a:t>ends in destruction</a:t>
            </a:r>
            <a:r>
              <a:rPr lang="en-US" sz="2400" dirty="0">
                <a:solidFill>
                  <a:srgbClr val="FFEF5F"/>
                </a:solidFill>
                <a:effectLst/>
              </a:rPr>
              <a:t>. . . . They rise up with bitter feelings against the ones who dare to speak of their errors and reprove their sins.” </a:t>
            </a:r>
            <a:r>
              <a:rPr lang="en-US" sz="2400" b="1" dirty="0">
                <a:solidFill>
                  <a:srgbClr val="FFEF5F"/>
                </a:solidFill>
                <a:effectLst/>
              </a:rPr>
              <a:t>Testimonies, vol., 4, p. 211</a:t>
            </a:r>
          </a:p>
          <a:p>
            <a:pPr marL="0" indent="0" algn="ctr">
              <a:buNone/>
            </a:pPr>
            <a:r>
              <a:rPr lang="en-US" sz="2400" b="1" dirty="0">
                <a:solidFill>
                  <a:srgbClr val="FFEF5F"/>
                </a:solidFill>
                <a:effectLst/>
              </a:rPr>
              <a:t>Other quotes taken from </a:t>
            </a:r>
          </a:p>
          <a:p>
            <a:pPr marL="0" indent="0" algn="ctr">
              <a:buNone/>
            </a:pPr>
            <a:r>
              <a:rPr lang="en-US" sz="2400" b="1" dirty="0">
                <a:solidFill>
                  <a:srgbClr val="FFEF5F"/>
                </a:solidFill>
                <a:effectLst/>
              </a:rPr>
              <a:t>“The Great Controversy” Chapter 37</a:t>
            </a:r>
          </a:p>
          <a:p>
            <a:pPr marL="0" indent="0" algn="ctr">
              <a:buNone/>
            </a:pPr>
            <a:endParaRPr lang="en-US" sz="2400" dirty="0">
              <a:solidFill>
                <a:srgbClr val="FFFF00"/>
              </a:solidFill>
              <a:effectLst/>
            </a:endParaRPr>
          </a:p>
        </p:txBody>
      </p:sp>
    </p:spTree>
    <p:extLst>
      <p:ext uri="{BB962C8B-B14F-4D97-AF65-F5344CB8AC3E}">
        <p14:creationId xmlns:p14="http://schemas.microsoft.com/office/powerpoint/2010/main" val="84013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bg1"/>
                </a:solidFill>
              </a:rPr>
              <a:t>A Safeguard Against What?</a:t>
            </a:r>
          </a:p>
        </p:txBody>
      </p:sp>
      <p:sp>
        <p:nvSpPr>
          <p:cNvPr id="3" name="Content Placeholder 2"/>
          <p:cNvSpPr>
            <a:spLocks noGrp="1"/>
          </p:cNvSpPr>
          <p:nvPr>
            <p:ph idx="1"/>
          </p:nvPr>
        </p:nvSpPr>
        <p:spPr/>
        <p:txBody>
          <a:bodyPr>
            <a:normAutofit/>
          </a:bodyPr>
          <a:lstStyle/>
          <a:p>
            <a:pPr marL="0" indent="0" algn="ctr">
              <a:buNone/>
            </a:pPr>
            <a:r>
              <a:rPr lang="en-US" sz="4800" dirty="0">
                <a:solidFill>
                  <a:srgbClr val="FFFF00"/>
                </a:solidFill>
              </a:rPr>
              <a:t>Against False Teachers</a:t>
            </a:r>
          </a:p>
          <a:p>
            <a:pPr marL="0" indent="0" algn="ctr">
              <a:buNone/>
            </a:pPr>
            <a:r>
              <a:rPr lang="en-US" sz="4800" dirty="0">
                <a:solidFill>
                  <a:schemeClr val="bg1"/>
                </a:solidFill>
              </a:rPr>
              <a:t>Against Calamity </a:t>
            </a:r>
          </a:p>
          <a:p>
            <a:pPr marL="0" indent="0" algn="ctr">
              <a:buNone/>
            </a:pPr>
            <a:r>
              <a:rPr lang="en-US" sz="4800" dirty="0">
                <a:solidFill>
                  <a:schemeClr val="bg1"/>
                </a:solidFill>
              </a:rPr>
              <a:t>Against Satan’s Deceptions</a:t>
            </a:r>
          </a:p>
          <a:p>
            <a:pPr marL="0" indent="0" algn="ctr">
              <a:buNone/>
            </a:pPr>
            <a:r>
              <a:rPr lang="en-US" sz="4800" dirty="0">
                <a:solidFill>
                  <a:schemeClr val="bg1"/>
                </a:solidFill>
              </a:rPr>
              <a:t>Against Excuses</a:t>
            </a:r>
          </a:p>
          <a:p>
            <a:pPr marL="0" indent="0" algn="ctr">
              <a:buNone/>
            </a:pPr>
            <a:r>
              <a:rPr lang="en-US" sz="4800" dirty="0">
                <a:solidFill>
                  <a:schemeClr val="bg1"/>
                </a:solidFill>
              </a:rPr>
              <a:t>Against Temptations</a:t>
            </a:r>
          </a:p>
        </p:txBody>
      </p:sp>
    </p:spTree>
    <p:extLst>
      <p:ext uri="{BB962C8B-B14F-4D97-AF65-F5344CB8AC3E}">
        <p14:creationId xmlns:p14="http://schemas.microsoft.com/office/powerpoint/2010/main" val="3516889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B782B7-D595-7BA7-C2B1-122EF8C9A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01526" cy="6858001"/>
          </a:xfrm>
          <a:prstGeom prst="rect">
            <a:avLst/>
          </a:prstGeom>
        </p:spPr>
      </p:pic>
    </p:spTree>
    <p:extLst>
      <p:ext uri="{BB962C8B-B14F-4D97-AF65-F5344CB8AC3E}">
        <p14:creationId xmlns:p14="http://schemas.microsoft.com/office/powerpoint/2010/main" val="210399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A32E3A-7900-8F34-997C-845ED991C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186"/>
            <a:ext cx="12192000" cy="5157627"/>
          </a:xfrm>
          <a:prstGeom prst="rect">
            <a:avLst/>
          </a:prstGeom>
        </p:spPr>
      </p:pic>
    </p:spTree>
    <p:extLst>
      <p:ext uri="{BB962C8B-B14F-4D97-AF65-F5344CB8AC3E}">
        <p14:creationId xmlns:p14="http://schemas.microsoft.com/office/powerpoint/2010/main" val="117059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r>
              <a:rPr lang="en-US" sz="4400" dirty="0">
                <a:solidFill>
                  <a:schemeClr val="bg1"/>
                </a:solidFill>
                <a:effectLst/>
              </a:rPr>
              <a:t>“So closely will the counterfeit resemble </a:t>
            </a:r>
          </a:p>
          <a:p>
            <a:pPr marL="0" indent="0" algn="ctr">
              <a:buNone/>
            </a:pPr>
            <a:r>
              <a:rPr lang="en-US" sz="4400" dirty="0">
                <a:solidFill>
                  <a:schemeClr val="bg1"/>
                </a:solidFill>
                <a:effectLst/>
              </a:rPr>
              <a:t>the true that it will be </a:t>
            </a:r>
            <a:r>
              <a:rPr lang="en-US" sz="4400" u="sng" dirty="0">
                <a:solidFill>
                  <a:schemeClr val="bg1"/>
                </a:solidFill>
                <a:effectLst/>
              </a:rPr>
              <a:t>impossible</a:t>
            </a:r>
            <a:r>
              <a:rPr lang="en-US" sz="4400" dirty="0">
                <a:solidFill>
                  <a:schemeClr val="bg1"/>
                </a:solidFill>
                <a:effectLst/>
              </a:rPr>
              <a:t> to </a:t>
            </a:r>
          </a:p>
          <a:p>
            <a:pPr marL="0" indent="0" algn="ctr">
              <a:buNone/>
            </a:pPr>
            <a:r>
              <a:rPr lang="en-US" sz="4400" dirty="0">
                <a:solidFill>
                  <a:schemeClr val="bg1"/>
                </a:solidFill>
                <a:effectLst/>
              </a:rPr>
              <a:t>distinguish between them </a:t>
            </a:r>
          </a:p>
          <a:p>
            <a:pPr marL="0" indent="0" algn="ctr">
              <a:buNone/>
            </a:pPr>
            <a:r>
              <a:rPr lang="en-US" sz="4400" dirty="0">
                <a:solidFill>
                  <a:schemeClr val="bg1"/>
                </a:solidFill>
                <a:effectLst/>
              </a:rPr>
              <a:t>except by the Holy Scriptures.”</a:t>
            </a:r>
          </a:p>
          <a:p>
            <a:pPr marL="0" indent="0" algn="ctr">
              <a:buNone/>
            </a:pPr>
            <a:r>
              <a:rPr lang="en-US" sz="4400" dirty="0">
                <a:solidFill>
                  <a:schemeClr val="bg1"/>
                </a:solidFill>
                <a:effectLst/>
              </a:rPr>
              <a:t> </a:t>
            </a:r>
          </a:p>
          <a:p>
            <a:pPr marL="0" indent="0">
              <a:buNone/>
            </a:pPr>
            <a:endParaRPr lang="en-US" sz="4400" dirty="0">
              <a:solidFill>
                <a:schemeClr val="bg1"/>
              </a:solidFill>
              <a:effectLst/>
            </a:endParaRPr>
          </a:p>
        </p:txBody>
      </p:sp>
    </p:spTree>
    <p:extLst>
      <p:ext uri="{BB962C8B-B14F-4D97-AF65-F5344CB8AC3E}">
        <p14:creationId xmlns:p14="http://schemas.microsoft.com/office/powerpoint/2010/main" val="1973668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r>
              <a:rPr lang="en-US" sz="4800" b="1" dirty="0">
                <a:solidFill>
                  <a:schemeClr val="bg1"/>
                </a:solidFill>
                <a:effectLst/>
              </a:rPr>
              <a:t>Matthew 24:24</a:t>
            </a:r>
            <a:r>
              <a:rPr lang="en-US" sz="4800" dirty="0">
                <a:solidFill>
                  <a:schemeClr val="bg1"/>
                </a:solidFill>
                <a:effectLst/>
              </a:rPr>
              <a:t> </a:t>
            </a:r>
          </a:p>
          <a:p>
            <a:pPr marL="0" indent="0" algn="ctr">
              <a:buNone/>
            </a:pPr>
            <a:r>
              <a:rPr lang="en-US" sz="4800" dirty="0">
                <a:solidFill>
                  <a:schemeClr val="bg1"/>
                </a:solidFill>
              </a:rPr>
              <a:t>“</a:t>
            </a:r>
            <a:r>
              <a:rPr lang="en-US" sz="4800" dirty="0">
                <a:solidFill>
                  <a:schemeClr val="bg1"/>
                </a:solidFill>
                <a:effectLst/>
              </a:rPr>
              <a:t>For false </a:t>
            </a:r>
            <a:r>
              <a:rPr lang="en-US" sz="4800" dirty="0" err="1">
                <a:solidFill>
                  <a:schemeClr val="bg1"/>
                </a:solidFill>
                <a:effectLst/>
              </a:rPr>
              <a:t>christs</a:t>
            </a:r>
            <a:r>
              <a:rPr lang="en-US" sz="4800" dirty="0">
                <a:solidFill>
                  <a:schemeClr val="bg1"/>
                </a:solidFill>
                <a:effectLst/>
              </a:rPr>
              <a:t> and false prophets will rise and show great signs and wonders to deceive, </a:t>
            </a:r>
            <a:r>
              <a:rPr lang="en-US" sz="4800" dirty="0">
                <a:solidFill>
                  <a:srgbClr val="FFFF00"/>
                </a:solidFill>
                <a:effectLst/>
              </a:rPr>
              <a:t>if possible, even the elect</a:t>
            </a:r>
            <a:r>
              <a:rPr lang="en-US" sz="4800" dirty="0">
                <a:solidFill>
                  <a:schemeClr val="bg1"/>
                </a:solidFill>
                <a:effectLst/>
              </a:rPr>
              <a:t>.”</a:t>
            </a:r>
          </a:p>
          <a:p>
            <a:pPr marL="0" indent="0" algn="ctr">
              <a:buNone/>
            </a:pPr>
            <a:r>
              <a:rPr lang="en-US" sz="4800" dirty="0">
                <a:solidFill>
                  <a:schemeClr val="bg1"/>
                </a:solidFill>
              </a:rPr>
              <a:t>Jesus</a:t>
            </a:r>
            <a:endParaRPr lang="en-US" sz="4800" dirty="0">
              <a:solidFill>
                <a:schemeClr val="bg1"/>
              </a:solidFill>
              <a:effectLst/>
            </a:endParaRPr>
          </a:p>
        </p:txBody>
      </p:sp>
    </p:spTree>
    <p:extLst>
      <p:ext uri="{BB962C8B-B14F-4D97-AF65-F5344CB8AC3E}">
        <p14:creationId xmlns:p14="http://schemas.microsoft.com/office/powerpoint/2010/main" val="331000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r>
              <a:rPr lang="en-US" sz="4800" b="1" dirty="0">
                <a:solidFill>
                  <a:schemeClr val="bg1"/>
                </a:solidFill>
                <a:effectLst/>
              </a:rPr>
              <a:t>Matthew 10:16</a:t>
            </a:r>
            <a:r>
              <a:rPr lang="en-US" sz="4800" dirty="0">
                <a:solidFill>
                  <a:schemeClr val="bg1"/>
                </a:solidFill>
                <a:effectLst/>
              </a:rPr>
              <a:t> </a:t>
            </a:r>
          </a:p>
          <a:p>
            <a:pPr marL="0" indent="0" algn="ctr">
              <a:buNone/>
            </a:pPr>
            <a:r>
              <a:rPr lang="en-US" sz="4800" dirty="0">
                <a:solidFill>
                  <a:schemeClr val="bg1"/>
                </a:solidFill>
              </a:rPr>
              <a:t>“</a:t>
            </a:r>
            <a:r>
              <a:rPr lang="en-US" sz="4800" dirty="0">
                <a:solidFill>
                  <a:schemeClr val="bg1"/>
                </a:solidFill>
                <a:effectLst/>
              </a:rPr>
              <a:t>Behold, I send you out as sheep </a:t>
            </a:r>
          </a:p>
          <a:p>
            <a:pPr marL="0" indent="0" algn="ctr">
              <a:buNone/>
            </a:pPr>
            <a:r>
              <a:rPr lang="en-US" sz="4800" u="sng" dirty="0">
                <a:solidFill>
                  <a:schemeClr val="bg1"/>
                </a:solidFill>
                <a:effectLst/>
              </a:rPr>
              <a:t>in the midst</a:t>
            </a:r>
            <a:r>
              <a:rPr lang="en-US" sz="4800" dirty="0">
                <a:solidFill>
                  <a:schemeClr val="bg1"/>
                </a:solidFill>
                <a:effectLst/>
              </a:rPr>
              <a:t> of </a:t>
            </a:r>
            <a:r>
              <a:rPr lang="en-US" sz="4800" dirty="0">
                <a:solidFill>
                  <a:srgbClr val="FFFF00"/>
                </a:solidFill>
                <a:effectLst/>
              </a:rPr>
              <a:t>wolves</a:t>
            </a:r>
            <a:r>
              <a:rPr lang="en-US" sz="4800" dirty="0">
                <a:solidFill>
                  <a:schemeClr val="bg1"/>
                </a:solidFill>
                <a:effectLst/>
              </a:rPr>
              <a:t>.”</a:t>
            </a:r>
          </a:p>
          <a:p>
            <a:pPr marL="0" indent="0" algn="ctr">
              <a:buNone/>
            </a:pPr>
            <a:r>
              <a:rPr lang="en-US" sz="4800" dirty="0">
                <a:solidFill>
                  <a:schemeClr val="bg1"/>
                </a:solidFill>
              </a:rPr>
              <a:t>Jesus</a:t>
            </a:r>
            <a:r>
              <a:rPr lang="en-US" sz="4800" dirty="0">
                <a:solidFill>
                  <a:schemeClr val="bg1"/>
                </a:solidFill>
                <a:effectLst/>
              </a:rPr>
              <a:t> </a:t>
            </a:r>
          </a:p>
        </p:txBody>
      </p:sp>
    </p:spTree>
    <p:extLst>
      <p:ext uri="{BB962C8B-B14F-4D97-AF65-F5344CB8AC3E}">
        <p14:creationId xmlns:p14="http://schemas.microsoft.com/office/powerpoint/2010/main" val="54427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r>
              <a:rPr lang="en-US" sz="4800" b="1" dirty="0">
                <a:solidFill>
                  <a:schemeClr val="bg1"/>
                </a:solidFill>
                <a:effectLst/>
              </a:rPr>
              <a:t>Matthew 7:15</a:t>
            </a:r>
            <a:r>
              <a:rPr lang="en-US" sz="4800" dirty="0">
                <a:solidFill>
                  <a:schemeClr val="bg1"/>
                </a:solidFill>
                <a:effectLst/>
              </a:rPr>
              <a:t> </a:t>
            </a:r>
          </a:p>
          <a:p>
            <a:pPr marL="0" indent="0" algn="ctr">
              <a:buNone/>
            </a:pPr>
            <a:r>
              <a:rPr lang="en-US" sz="4800" dirty="0">
                <a:solidFill>
                  <a:schemeClr val="bg1"/>
                </a:solidFill>
              </a:rPr>
              <a:t>“</a:t>
            </a:r>
            <a:r>
              <a:rPr lang="en-US" sz="4800" dirty="0">
                <a:solidFill>
                  <a:schemeClr val="bg1"/>
                </a:solidFill>
                <a:effectLst/>
              </a:rPr>
              <a:t>Beware of false prophets, </a:t>
            </a:r>
          </a:p>
          <a:p>
            <a:pPr marL="0" indent="0" algn="ctr">
              <a:buNone/>
            </a:pPr>
            <a:r>
              <a:rPr lang="en-US" sz="4800" dirty="0">
                <a:solidFill>
                  <a:schemeClr val="bg1"/>
                </a:solidFill>
                <a:effectLst/>
              </a:rPr>
              <a:t>who come to you </a:t>
            </a:r>
            <a:r>
              <a:rPr lang="en-US" sz="4800" u="sng" dirty="0">
                <a:solidFill>
                  <a:srgbClr val="FFFF00"/>
                </a:solidFill>
                <a:effectLst/>
              </a:rPr>
              <a:t>in sheep’s clothing</a:t>
            </a:r>
            <a:r>
              <a:rPr lang="en-US" sz="4800" dirty="0">
                <a:solidFill>
                  <a:schemeClr val="bg1"/>
                </a:solidFill>
                <a:effectLst/>
              </a:rPr>
              <a:t>, </a:t>
            </a:r>
          </a:p>
          <a:p>
            <a:pPr marL="0" indent="0" algn="ctr">
              <a:buNone/>
            </a:pPr>
            <a:r>
              <a:rPr lang="en-US" sz="4800" dirty="0">
                <a:solidFill>
                  <a:schemeClr val="bg1"/>
                </a:solidFill>
                <a:effectLst/>
              </a:rPr>
              <a:t>but </a:t>
            </a:r>
            <a:r>
              <a:rPr lang="en-US" sz="4800" dirty="0">
                <a:solidFill>
                  <a:srgbClr val="FFFF00"/>
                </a:solidFill>
                <a:effectLst/>
              </a:rPr>
              <a:t>inwardly</a:t>
            </a:r>
            <a:r>
              <a:rPr lang="en-US" sz="4800" dirty="0">
                <a:solidFill>
                  <a:schemeClr val="bg1"/>
                </a:solidFill>
                <a:effectLst/>
              </a:rPr>
              <a:t> they are ravenous </a:t>
            </a:r>
            <a:r>
              <a:rPr lang="en-US" sz="4800" dirty="0">
                <a:solidFill>
                  <a:srgbClr val="FFFF00"/>
                </a:solidFill>
                <a:effectLst/>
              </a:rPr>
              <a:t>wolves</a:t>
            </a:r>
            <a:r>
              <a:rPr lang="en-US" sz="4800" dirty="0">
                <a:solidFill>
                  <a:schemeClr val="bg1"/>
                </a:solidFill>
                <a:effectLst/>
              </a:rPr>
              <a:t>.”</a:t>
            </a:r>
          </a:p>
          <a:p>
            <a:pPr marL="0" indent="0" algn="ctr">
              <a:buNone/>
            </a:pPr>
            <a:r>
              <a:rPr lang="en-US" sz="4800" dirty="0">
                <a:solidFill>
                  <a:schemeClr val="bg1"/>
                </a:solidFill>
              </a:rPr>
              <a:t>Jesus</a:t>
            </a:r>
            <a:endParaRPr lang="en-US" sz="4800" dirty="0">
              <a:solidFill>
                <a:schemeClr val="bg1"/>
              </a:solidFill>
              <a:effectLst/>
            </a:endParaRPr>
          </a:p>
        </p:txBody>
      </p:sp>
    </p:spTree>
    <p:extLst>
      <p:ext uri="{BB962C8B-B14F-4D97-AF65-F5344CB8AC3E}">
        <p14:creationId xmlns:p14="http://schemas.microsoft.com/office/powerpoint/2010/main" val="357935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6A8212-2396-9ACC-7429-D9402BC6E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1818"/>
          </a:xfrm>
          <a:prstGeom prst="rect">
            <a:avLst/>
          </a:prstGeom>
        </p:spPr>
      </p:pic>
    </p:spTree>
    <p:extLst>
      <p:ext uri="{BB962C8B-B14F-4D97-AF65-F5344CB8AC3E}">
        <p14:creationId xmlns:p14="http://schemas.microsoft.com/office/powerpoint/2010/main" val="99913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2"/>
            <a:ext cx="10515600" cy="4776766"/>
          </a:xfrm>
        </p:spPr>
        <p:txBody>
          <a:bodyPr>
            <a:normAutofit/>
          </a:bodyPr>
          <a:lstStyle/>
          <a:p>
            <a:pPr marL="0" indent="0" algn="ctr">
              <a:buNone/>
            </a:pPr>
            <a:r>
              <a:rPr lang="en-US" sz="4800" dirty="0">
                <a:solidFill>
                  <a:schemeClr val="bg1"/>
                </a:solidFill>
                <a:effectLst/>
              </a:rPr>
              <a:t>“It is the first and highest duty </a:t>
            </a:r>
          </a:p>
          <a:p>
            <a:pPr marL="0" indent="0" algn="ctr">
              <a:buNone/>
            </a:pPr>
            <a:r>
              <a:rPr lang="en-US" sz="4800" dirty="0">
                <a:solidFill>
                  <a:schemeClr val="bg1"/>
                </a:solidFill>
                <a:effectLst/>
              </a:rPr>
              <a:t>of every rational being to </a:t>
            </a:r>
            <a:r>
              <a:rPr lang="en-US" sz="4800" dirty="0">
                <a:solidFill>
                  <a:srgbClr val="FFFF00"/>
                </a:solidFill>
                <a:effectLst/>
              </a:rPr>
              <a:t>learn</a:t>
            </a:r>
            <a:r>
              <a:rPr lang="en-US" sz="4800" dirty="0">
                <a:solidFill>
                  <a:schemeClr val="bg1"/>
                </a:solidFill>
                <a:effectLst/>
              </a:rPr>
              <a:t> </a:t>
            </a:r>
          </a:p>
          <a:p>
            <a:pPr marL="0" indent="0" algn="ctr">
              <a:buNone/>
            </a:pPr>
            <a:r>
              <a:rPr lang="en-US" sz="4800" dirty="0">
                <a:solidFill>
                  <a:srgbClr val="FFFF00"/>
                </a:solidFill>
                <a:effectLst/>
              </a:rPr>
              <a:t>from the scriptures </a:t>
            </a:r>
            <a:r>
              <a:rPr lang="en-US" sz="4800" u="sng" dirty="0">
                <a:solidFill>
                  <a:srgbClr val="FFFF00"/>
                </a:solidFill>
                <a:effectLst/>
              </a:rPr>
              <a:t>what is truth</a:t>
            </a:r>
            <a:r>
              <a:rPr lang="en-US" sz="4800" dirty="0">
                <a:solidFill>
                  <a:srgbClr val="FFFF00"/>
                </a:solidFill>
                <a:effectLst/>
              </a:rPr>
              <a:t>, </a:t>
            </a:r>
          </a:p>
          <a:p>
            <a:pPr marL="0" indent="0" algn="ctr">
              <a:buNone/>
            </a:pPr>
            <a:r>
              <a:rPr lang="en-US" sz="4800" dirty="0">
                <a:solidFill>
                  <a:schemeClr val="bg1"/>
                </a:solidFill>
                <a:effectLst/>
              </a:rPr>
              <a:t>and then to walk in the light and encourage others to follow his example.”</a:t>
            </a:r>
          </a:p>
          <a:p>
            <a:pPr marL="0" indent="0" algn="ctr">
              <a:buNone/>
            </a:pPr>
            <a:endParaRPr lang="en-US" sz="4800" dirty="0">
              <a:solidFill>
                <a:schemeClr val="bg1"/>
              </a:solidFill>
              <a:effectLst/>
            </a:endParaRPr>
          </a:p>
        </p:txBody>
      </p:sp>
    </p:spTree>
    <p:extLst>
      <p:ext uri="{BB962C8B-B14F-4D97-AF65-F5344CB8AC3E}">
        <p14:creationId xmlns:p14="http://schemas.microsoft.com/office/powerpoint/2010/main" val="3407511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D1F60-4E19-CD53-928B-35535244F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731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95A9E0-3AAB-907C-2432-44472D675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89" y="0"/>
            <a:ext cx="13819102" cy="6858000"/>
          </a:xfrm>
          <a:prstGeom prst="rect">
            <a:avLst/>
          </a:prstGeom>
        </p:spPr>
      </p:pic>
    </p:spTree>
    <p:extLst>
      <p:ext uri="{BB962C8B-B14F-4D97-AF65-F5344CB8AC3E}">
        <p14:creationId xmlns:p14="http://schemas.microsoft.com/office/powerpoint/2010/main" val="294736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7724"/>
            <a:ext cx="10515600" cy="3996078"/>
          </a:xfrm>
        </p:spPr>
        <p:txBody>
          <a:bodyPr>
            <a:noAutofit/>
          </a:bodyPr>
          <a:lstStyle/>
          <a:p>
            <a:pPr marL="0" indent="0" algn="ctr">
              <a:buNone/>
            </a:pPr>
            <a:r>
              <a:rPr lang="en-US" sz="4800" b="1" dirty="0">
                <a:solidFill>
                  <a:schemeClr val="bg1"/>
                </a:solidFill>
                <a:effectLst/>
              </a:rPr>
              <a:t>Isaiah 8:20 </a:t>
            </a:r>
          </a:p>
          <a:p>
            <a:pPr marL="0" indent="0" algn="ctr">
              <a:buNone/>
            </a:pPr>
            <a:r>
              <a:rPr lang="en-US" sz="4800" dirty="0">
                <a:solidFill>
                  <a:schemeClr val="bg1"/>
                </a:solidFill>
                <a:effectLst/>
              </a:rPr>
              <a:t>“To the law and to the testimony: </a:t>
            </a:r>
          </a:p>
          <a:p>
            <a:pPr marL="0" indent="0" algn="ctr">
              <a:buNone/>
            </a:pPr>
            <a:r>
              <a:rPr lang="en-US" sz="4800" dirty="0">
                <a:solidFill>
                  <a:schemeClr val="bg1"/>
                </a:solidFill>
                <a:effectLst/>
              </a:rPr>
              <a:t>if they speak not according to this word,</a:t>
            </a:r>
          </a:p>
          <a:p>
            <a:pPr marL="0" indent="0" algn="ctr">
              <a:buNone/>
            </a:pPr>
            <a:r>
              <a:rPr lang="en-US" sz="4800" dirty="0">
                <a:solidFill>
                  <a:schemeClr val="bg1"/>
                </a:solidFill>
                <a:effectLst/>
              </a:rPr>
              <a:t> it is </a:t>
            </a:r>
            <a:r>
              <a:rPr lang="en-US" sz="4800" dirty="0">
                <a:solidFill>
                  <a:srgbClr val="FFFF00"/>
                </a:solidFill>
                <a:effectLst/>
              </a:rPr>
              <a:t>because there is </a:t>
            </a:r>
            <a:r>
              <a:rPr lang="en-US" sz="4800" b="1" u="sng" dirty="0">
                <a:solidFill>
                  <a:srgbClr val="FFFF00"/>
                </a:solidFill>
                <a:effectLst/>
              </a:rPr>
              <a:t>NO</a:t>
            </a:r>
            <a:r>
              <a:rPr lang="en-US" sz="4800" dirty="0">
                <a:solidFill>
                  <a:srgbClr val="FFFF00"/>
                </a:solidFill>
                <a:effectLst/>
              </a:rPr>
              <a:t> </a:t>
            </a:r>
            <a:r>
              <a:rPr lang="en-US" sz="4800" dirty="0">
                <a:solidFill>
                  <a:schemeClr val="bg1"/>
                </a:solidFill>
                <a:effectLst/>
              </a:rPr>
              <a:t>light in them.”</a:t>
            </a:r>
          </a:p>
          <a:p>
            <a:pPr marL="0" indent="0" algn="ctr">
              <a:buNone/>
            </a:pPr>
            <a:r>
              <a:rPr lang="en-US" sz="4800" dirty="0">
                <a:solidFill>
                  <a:schemeClr val="bg1"/>
                </a:solidFill>
              </a:rPr>
              <a:t>Isaiah</a:t>
            </a:r>
            <a:endParaRPr lang="en-US" sz="4800" dirty="0">
              <a:solidFill>
                <a:schemeClr val="bg1"/>
              </a:solidFill>
              <a:effectLst/>
            </a:endParaRPr>
          </a:p>
        </p:txBody>
      </p:sp>
    </p:spTree>
    <p:extLst>
      <p:ext uri="{BB962C8B-B14F-4D97-AF65-F5344CB8AC3E}">
        <p14:creationId xmlns:p14="http://schemas.microsoft.com/office/powerpoint/2010/main" val="1971550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09233"/>
            <a:ext cx="10515600" cy="3239534"/>
          </a:xfrm>
        </p:spPr>
        <p:txBody>
          <a:bodyPr>
            <a:noAutofit/>
          </a:bodyPr>
          <a:lstStyle/>
          <a:p>
            <a:pPr marL="0" indent="0" algn="ctr">
              <a:buNone/>
            </a:pPr>
            <a:r>
              <a:rPr lang="en-US" sz="4800" b="1" dirty="0">
                <a:solidFill>
                  <a:schemeClr val="bg1"/>
                </a:solidFill>
                <a:effectLst/>
              </a:rPr>
              <a:t>Matthew 5:17-19 </a:t>
            </a:r>
          </a:p>
          <a:p>
            <a:pPr marL="0" indent="0" algn="ctr">
              <a:buNone/>
            </a:pPr>
            <a:r>
              <a:rPr lang="en-US" sz="4800" b="1" dirty="0">
                <a:solidFill>
                  <a:schemeClr val="bg1"/>
                </a:solidFill>
              </a:rPr>
              <a:t>“</a:t>
            </a:r>
            <a:r>
              <a:rPr lang="en-US" sz="4800" dirty="0">
                <a:solidFill>
                  <a:schemeClr val="bg1"/>
                </a:solidFill>
                <a:effectLst/>
              </a:rPr>
              <a:t>Do not think that I came to destroy </a:t>
            </a:r>
          </a:p>
          <a:p>
            <a:pPr marL="0" indent="0" algn="ctr">
              <a:buNone/>
            </a:pPr>
            <a:r>
              <a:rPr lang="en-US" sz="4800" dirty="0">
                <a:solidFill>
                  <a:schemeClr val="bg1"/>
                </a:solidFill>
                <a:effectLst/>
              </a:rPr>
              <a:t>the Law or the Prophets. </a:t>
            </a:r>
          </a:p>
          <a:p>
            <a:pPr marL="0" indent="0" algn="ctr">
              <a:buNone/>
            </a:pPr>
            <a:r>
              <a:rPr lang="en-US" sz="4800" dirty="0">
                <a:solidFill>
                  <a:schemeClr val="bg1"/>
                </a:solidFill>
                <a:effectLst/>
              </a:rPr>
              <a:t>I did not come to destroy but to </a:t>
            </a:r>
            <a:r>
              <a:rPr lang="en-US" sz="4800" dirty="0">
                <a:solidFill>
                  <a:srgbClr val="FFFF00"/>
                </a:solidFill>
                <a:effectLst/>
              </a:rPr>
              <a:t>fulfill</a:t>
            </a:r>
            <a:r>
              <a:rPr lang="en-US" sz="4800" dirty="0">
                <a:solidFill>
                  <a:schemeClr val="bg1"/>
                </a:solidFill>
                <a:effectLst/>
              </a:rPr>
              <a:t>.  </a:t>
            </a:r>
          </a:p>
        </p:txBody>
      </p:sp>
    </p:spTree>
    <p:extLst>
      <p:ext uri="{BB962C8B-B14F-4D97-AF65-F5344CB8AC3E}">
        <p14:creationId xmlns:p14="http://schemas.microsoft.com/office/powerpoint/2010/main" val="177881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9781"/>
            <a:ext cx="10515600" cy="3198437"/>
          </a:xfrm>
        </p:spPr>
        <p:txBody>
          <a:bodyPr>
            <a:noAutofit/>
          </a:bodyPr>
          <a:lstStyle/>
          <a:p>
            <a:pPr marL="0" indent="0" algn="ctr">
              <a:buNone/>
            </a:pPr>
            <a:r>
              <a:rPr lang="en-US" sz="4800" dirty="0">
                <a:solidFill>
                  <a:schemeClr val="bg1"/>
                </a:solidFill>
                <a:effectLst/>
              </a:rPr>
              <a:t>For assuredly, I say to you, </a:t>
            </a:r>
          </a:p>
          <a:p>
            <a:pPr marL="0" indent="0" algn="ctr">
              <a:buNone/>
            </a:pPr>
            <a:r>
              <a:rPr lang="en-US" sz="4800" dirty="0">
                <a:solidFill>
                  <a:srgbClr val="FFFF00"/>
                </a:solidFill>
                <a:effectLst/>
              </a:rPr>
              <a:t>till heaven and earth pass away</a:t>
            </a:r>
            <a:r>
              <a:rPr lang="en-US" sz="4800" dirty="0">
                <a:solidFill>
                  <a:schemeClr val="bg1"/>
                </a:solidFill>
                <a:effectLst/>
              </a:rPr>
              <a:t>, </a:t>
            </a:r>
          </a:p>
          <a:p>
            <a:pPr marL="0" indent="0" algn="ctr">
              <a:buNone/>
            </a:pPr>
            <a:r>
              <a:rPr lang="en-US" sz="4800" dirty="0">
                <a:solidFill>
                  <a:schemeClr val="bg1"/>
                </a:solidFill>
                <a:effectLst/>
              </a:rPr>
              <a:t>one jot or one tittle will </a:t>
            </a:r>
            <a:r>
              <a:rPr lang="en-US" sz="4800" u="sng" dirty="0">
                <a:solidFill>
                  <a:srgbClr val="FFFF00"/>
                </a:solidFill>
                <a:effectLst/>
              </a:rPr>
              <a:t>by no means</a:t>
            </a:r>
          </a:p>
          <a:p>
            <a:pPr marL="0" indent="0" algn="ctr">
              <a:buNone/>
            </a:pPr>
            <a:r>
              <a:rPr lang="en-US" sz="4800" dirty="0">
                <a:solidFill>
                  <a:schemeClr val="bg1"/>
                </a:solidFill>
                <a:effectLst/>
              </a:rPr>
              <a:t> pass from the law till </a:t>
            </a:r>
            <a:r>
              <a:rPr lang="en-US" sz="4800" u="sng" dirty="0">
                <a:solidFill>
                  <a:schemeClr val="bg1"/>
                </a:solidFill>
                <a:effectLst/>
              </a:rPr>
              <a:t>all is </a:t>
            </a:r>
            <a:r>
              <a:rPr lang="en-US" sz="4800" u="sng" dirty="0">
                <a:solidFill>
                  <a:srgbClr val="FFFF00"/>
                </a:solidFill>
                <a:effectLst/>
              </a:rPr>
              <a:t>fulfilled</a:t>
            </a:r>
            <a:r>
              <a:rPr lang="en-US" sz="4800" dirty="0">
                <a:solidFill>
                  <a:schemeClr val="bg1"/>
                </a:solidFill>
                <a:effectLst/>
              </a:rPr>
              <a:t>.  </a:t>
            </a:r>
          </a:p>
        </p:txBody>
      </p:sp>
    </p:spTree>
    <p:extLst>
      <p:ext uri="{BB962C8B-B14F-4D97-AF65-F5344CB8AC3E}">
        <p14:creationId xmlns:p14="http://schemas.microsoft.com/office/powerpoint/2010/main" val="2364031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0"/>
            <a:ext cx="10515600" cy="4859793"/>
          </a:xfrm>
        </p:spPr>
        <p:txBody>
          <a:bodyPr>
            <a:noAutofit/>
          </a:bodyPr>
          <a:lstStyle/>
          <a:p>
            <a:pPr marL="0" indent="0" algn="ctr">
              <a:buNone/>
            </a:pPr>
            <a:r>
              <a:rPr lang="en-US" sz="4800" dirty="0">
                <a:solidFill>
                  <a:srgbClr val="FFFF00"/>
                </a:solidFill>
                <a:effectLst/>
              </a:rPr>
              <a:t>Whoever</a:t>
            </a:r>
            <a:r>
              <a:rPr lang="en-US" sz="4800" dirty="0">
                <a:solidFill>
                  <a:schemeClr val="bg1"/>
                </a:solidFill>
                <a:effectLst/>
              </a:rPr>
              <a:t> therefore breaks one of the least of these commandments, </a:t>
            </a:r>
            <a:r>
              <a:rPr lang="en-US" sz="4800" dirty="0">
                <a:solidFill>
                  <a:srgbClr val="FFFF00"/>
                </a:solidFill>
                <a:effectLst/>
              </a:rPr>
              <a:t>and</a:t>
            </a:r>
            <a:r>
              <a:rPr lang="en-US" sz="4800" dirty="0">
                <a:solidFill>
                  <a:schemeClr val="bg1"/>
                </a:solidFill>
                <a:effectLst/>
              </a:rPr>
              <a:t> </a:t>
            </a:r>
            <a:r>
              <a:rPr lang="en-US" sz="4800" u="sng" dirty="0">
                <a:solidFill>
                  <a:srgbClr val="FFFF00"/>
                </a:solidFill>
                <a:effectLst/>
              </a:rPr>
              <a:t>teaches</a:t>
            </a:r>
            <a:r>
              <a:rPr lang="en-US" sz="4800" dirty="0">
                <a:solidFill>
                  <a:srgbClr val="FFFF00"/>
                </a:solidFill>
                <a:effectLst/>
              </a:rPr>
              <a:t> men so</a:t>
            </a:r>
            <a:r>
              <a:rPr lang="en-US" sz="4800" dirty="0">
                <a:solidFill>
                  <a:schemeClr val="bg1"/>
                </a:solidFill>
                <a:effectLst/>
              </a:rPr>
              <a:t>, shall be called least in the kingdom of heaven; </a:t>
            </a:r>
            <a:r>
              <a:rPr lang="en-US" sz="4800" b="1" u="sng" dirty="0">
                <a:solidFill>
                  <a:srgbClr val="FFFF00"/>
                </a:solidFill>
                <a:effectLst/>
              </a:rPr>
              <a:t>but</a:t>
            </a:r>
            <a:r>
              <a:rPr lang="en-US" sz="4800" dirty="0">
                <a:solidFill>
                  <a:schemeClr val="bg1"/>
                </a:solidFill>
                <a:effectLst/>
              </a:rPr>
              <a:t> whoever does and </a:t>
            </a:r>
            <a:r>
              <a:rPr lang="en-US" sz="4800" u="sng" dirty="0">
                <a:solidFill>
                  <a:schemeClr val="bg1"/>
                </a:solidFill>
                <a:effectLst/>
              </a:rPr>
              <a:t>teaches</a:t>
            </a:r>
            <a:r>
              <a:rPr lang="en-US" sz="4800" dirty="0">
                <a:solidFill>
                  <a:schemeClr val="bg1"/>
                </a:solidFill>
                <a:effectLst/>
              </a:rPr>
              <a:t> </a:t>
            </a:r>
            <a:r>
              <a:rPr lang="en-US" sz="4800" i="1" dirty="0">
                <a:solidFill>
                  <a:schemeClr val="bg1"/>
                </a:solidFill>
                <a:effectLst/>
              </a:rPr>
              <a:t>them,</a:t>
            </a:r>
            <a:r>
              <a:rPr lang="en-US" sz="4800" dirty="0">
                <a:solidFill>
                  <a:schemeClr val="bg1"/>
                </a:solidFill>
                <a:effectLst/>
              </a:rPr>
              <a:t> he shall be called great in the kingdom of heaven.”</a:t>
            </a:r>
          </a:p>
          <a:p>
            <a:pPr marL="0" indent="0" algn="ctr">
              <a:buNone/>
            </a:pPr>
            <a:r>
              <a:rPr lang="en-US" sz="4800" dirty="0">
                <a:solidFill>
                  <a:schemeClr val="bg1"/>
                </a:solidFill>
              </a:rPr>
              <a:t>Jesus</a:t>
            </a:r>
            <a:endParaRPr lang="en-US" sz="4800" dirty="0">
              <a:solidFill>
                <a:schemeClr val="bg1"/>
              </a:solidFill>
              <a:effectLst/>
            </a:endParaRPr>
          </a:p>
        </p:txBody>
      </p:sp>
    </p:spTree>
    <p:extLst>
      <p:ext uri="{BB962C8B-B14F-4D97-AF65-F5344CB8AC3E}">
        <p14:creationId xmlns:p14="http://schemas.microsoft.com/office/powerpoint/2010/main" val="1731753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253330"/>
            <a:ext cx="10515600" cy="4911163"/>
          </a:xfrm>
        </p:spPr>
        <p:txBody>
          <a:bodyPr>
            <a:noAutofit/>
          </a:bodyPr>
          <a:lstStyle/>
          <a:p>
            <a:pPr marL="0" indent="0" algn="ctr">
              <a:buNone/>
            </a:pPr>
            <a:r>
              <a:rPr lang="en-US" sz="4800" b="1" dirty="0">
                <a:solidFill>
                  <a:schemeClr val="bg1"/>
                </a:solidFill>
                <a:effectLst/>
              </a:rPr>
              <a:t>Romans 6:16</a:t>
            </a:r>
            <a:r>
              <a:rPr lang="en-US" sz="4800" dirty="0">
                <a:solidFill>
                  <a:schemeClr val="bg1"/>
                </a:solidFill>
                <a:effectLst/>
              </a:rPr>
              <a:t> </a:t>
            </a:r>
          </a:p>
          <a:p>
            <a:pPr marL="0" indent="0" algn="ctr">
              <a:buNone/>
            </a:pPr>
            <a:r>
              <a:rPr lang="en-US" sz="4800" dirty="0">
                <a:solidFill>
                  <a:schemeClr val="bg1"/>
                </a:solidFill>
                <a:effectLst/>
              </a:rPr>
              <a:t>“Do you not know that to whom you present yourselves slaves to obey, you are that one’s slaves whom you obey, whether of sin leading to death, </a:t>
            </a:r>
            <a:r>
              <a:rPr lang="en-US" sz="4800" dirty="0">
                <a:solidFill>
                  <a:srgbClr val="FFFF00"/>
                </a:solidFill>
                <a:effectLst/>
              </a:rPr>
              <a:t>or</a:t>
            </a:r>
            <a:r>
              <a:rPr lang="en-US" sz="4800" dirty="0">
                <a:solidFill>
                  <a:schemeClr val="bg1"/>
                </a:solidFill>
                <a:effectLst/>
              </a:rPr>
              <a:t> of obedience leading to righteousness?”</a:t>
            </a:r>
          </a:p>
          <a:p>
            <a:pPr marL="0" indent="0" algn="ctr">
              <a:buNone/>
            </a:pPr>
            <a:r>
              <a:rPr lang="en-US" sz="4800" dirty="0">
                <a:solidFill>
                  <a:schemeClr val="bg1"/>
                </a:solidFill>
              </a:rPr>
              <a:t>Paul</a:t>
            </a:r>
            <a:endParaRPr lang="en-US" sz="4800" dirty="0">
              <a:solidFill>
                <a:schemeClr val="bg1"/>
              </a:solidFill>
              <a:effectLst/>
            </a:endParaRPr>
          </a:p>
        </p:txBody>
      </p:sp>
    </p:spTree>
    <p:extLst>
      <p:ext uri="{BB962C8B-B14F-4D97-AF65-F5344CB8AC3E}">
        <p14:creationId xmlns:p14="http://schemas.microsoft.com/office/powerpoint/2010/main" val="2085615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465322"/>
            <a:ext cx="10515600" cy="3927355"/>
          </a:xfrm>
        </p:spPr>
        <p:txBody>
          <a:bodyPr>
            <a:noAutofit/>
          </a:bodyPr>
          <a:lstStyle/>
          <a:p>
            <a:pPr marL="0" indent="0" algn="ctr">
              <a:buNone/>
            </a:pPr>
            <a:r>
              <a:rPr lang="en-US" sz="4800" b="1" dirty="0">
                <a:solidFill>
                  <a:schemeClr val="bg1"/>
                </a:solidFill>
                <a:effectLst/>
              </a:rPr>
              <a:t>Matthew 7:19-21</a:t>
            </a:r>
            <a:r>
              <a:rPr lang="en-US" sz="4800" dirty="0">
                <a:solidFill>
                  <a:schemeClr val="bg1"/>
                </a:solidFill>
                <a:effectLst/>
              </a:rPr>
              <a:t> </a:t>
            </a:r>
          </a:p>
          <a:p>
            <a:pPr marL="0" indent="0" algn="ctr">
              <a:buNone/>
            </a:pPr>
            <a:r>
              <a:rPr lang="en-US" sz="4800" dirty="0">
                <a:solidFill>
                  <a:schemeClr val="bg1"/>
                </a:solidFill>
                <a:effectLst/>
              </a:rPr>
              <a:t>“Every tree that does not bear good fruit is cut down and thrown into the fire. </a:t>
            </a:r>
            <a:r>
              <a:rPr lang="en-US" sz="4800" dirty="0">
                <a:solidFill>
                  <a:srgbClr val="FFFF00"/>
                </a:solidFill>
                <a:effectLst/>
              </a:rPr>
              <a:t>Therefore</a:t>
            </a:r>
            <a:r>
              <a:rPr lang="en-US" sz="4800" dirty="0">
                <a:solidFill>
                  <a:schemeClr val="bg1"/>
                </a:solidFill>
                <a:effectLst/>
              </a:rPr>
              <a:t> by their fruits you will know them.”</a:t>
            </a:r>
          </a:p>
        </p:txBody>
      </p:sp>
    </p:spTree>
    <p:extLst>
      <p:ext uri="{BB962C8B-B14F-4D97-AF65-F5344CB8AC3E}">
        <p14:creationId xmlns:p14="http://schemas.microsoft.com/office/powerpoint/2010/main" val="1081184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81425"/>
            <a:ext cx="10515600" cy="3810457"/>
          </a:xfrm>
        </p:spPr>
        <p:txBody>
          <a:bodyPr>
            <a:noAutofit/>
          </a:bodyPr>
          <a:lstStyle/>
          <a:p>
            <a:pPr marL="0" indent="0" algn="ctr">
              <a:buNone/>
            </a:pPr>
            <a:r>
              <a:rPr lang="en-US" sz="4800" dirty="0">
                <a:solidFill>
                  <a:schemeClr val="bg1"/>
                </a:solidFill>
                <a:effectLst/>
              </a:rPr>
              <a:t>“Not everyone who says to Me, ‘Lord, Lord,’ shall enter the kingdom of heaven, </a:t>
            </a:r>
            <a:r>
              <a:rPr lang="en-US" sz="4800" b="1" u="sng" dirty="0">
                <a:solidFill>
                  <a:srgbClr val="FFFF00"/>
                </a:solidFill>
                <a:effectLst/>
              </a:rPr>
              <a:t>but</a:t>
            </a:r>
            <a:r>
              <a:rPr lang="en-US" sz="4800" dirty="0">
                <a:solidFill>
                  <a:srgbClr val="FFFF00"/>
                </a:solidFill>
                <a:effectLst/>
              </a:rPr>
              <a:t> he who does the will of My Father </a:t>
            </a:r>
            <a:r>
              <a:rPr lang="en-US" sz="4800" dirty="0">
                <a:solidFill>
                  <a:schemeClr val="bg1"/>
                </a:solidFill>
                <a:effectLst/>
              </a:rPr>
              <a:t>in heaven.”</a:t>
            </a:r>
          </a:p>
          <a:p>
            <a:pPr marL="0" indent="0" algn="ctr">
              <a:buNone/>
            </a:pPr>
            <a:r>
              <a:rPr lang="en-US" sz="4800" dirty="0">
                <a:solidFill>
                  <a:schemeClr val="bg1"/>
                </a:solidFill>
              </a:rPr>
              <a:t>Jesus</a:t>
            </a:r>
            <a:endParaRPr lang="en-US" sz="4800" dirty="0">
              <a:solidFill>
                <a:schemeClr val="bg1"/>
              </a:solidFill>
              <a:effectLst/>
            </a:endParaRPr>
          </a:p>
        </p:txBody>
      </p:sp>
    </p:spTree>
    <p:extLst>
      <p:ext uri="{BB962C8B-B14F-4D97-AF65-F5344CB8AC3E}">
        <p14:creationId xmlns:p14="http://schemas.microsoft.com/office/powerpoint/2010/main" val="2923344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881425"/>
            <a:ext cx="10515600" cy="3810457"/>
          </a:xfrm>
        </p:spPr>
        <p:txBody>
          <a:bodyPr>
            <a:noAutofit/>
          </a:bodyPr>
          <a:lstStyle/>
          <a:p>
            <a:pPr marL="0" indent="0" algn="ctr">
              <a:buNone/>
            </a:pPr>
            <a:r>
              <a:rPr lang="en-US" sz="4800" b="1" dirty="0">
                <a:solidFill>
                  <a:schemeClr val="bg1"/>
                </a:solidFill>
                <a:effectLst/>
              </a:rPr>
              <a:t>Psalm 40:8</a:t>
            </a:r>
          </a:p>
          <a:p>
            <a:pPr marL="0" indent="0" algn="ctr">
              <a:buNone/>
            </a:pPr>
            <a:r>
              <a:rPr lang="en-US" sz="4800" dirty="0">
                <a:solidFill>
                  <a:schemeClr val="bg1"/>
                </a:solidFill>
                <a:effectLst/>
              </a:rPr>
              <a:t>“I  delight to do </a:t>
            </a:r>
            <a:r>
              <a:rPr lang="en-US" sz="4800" dirty="0">
                <a:solidFill>
                  <a:srgbClr val="FFFF00"/>
                </a:solidFill>
                <a:effectLst/>
              </a:rPr>
              <a:t>Your will</a:t>
            </a:r>
            <a:r>
              <a:rPr lang="en-US" sz="4800" dirty="0">
                <a:solidFill>
                  <a:schemeClr val="bg1"/>
                </a:solidFill>
                <a:effectLst/>
              </a:rPr>
              <a:t>, O my God, And </a:t>
            </a:r>
            <a:r>
              <a:rPr lang="en-US" sz="4800" dirty="0">
                <a:solidFill>
                  <a:srgbClr val="FFFF00"/>
                </a:solidFill>
                <a:effectLst/>
              </a:rPr>
              <a:t>Your law is within my heart</a:t>
            </a:r>
            <a:r>
              <a:rPr lang="en-US" sz="4800" dirty="0">
                <a:solidFill>
                  <a:schemeClr val="bg1"/>
                </a:solidFill>
                <a:effectLst/>
              </a:rPr>
              <a:t>.”</a:t>
            </a:r>
          </a:p>
          <a:p>
            <a:pPr marL="0" indent="0" algn="ctr">
              <a:buNone/>
            </a:pPr>
            <a:r>
              <a:rPr lang="en-US" sz="4800" dirty="0">
                <a:solidFill>
                  <a:schemeClr val="bg1"/>
                </a:solidFill>
              </a:rPr>
              <a:t>David</a:t>
            </a:r>
            <a:endParaRPr lang="en-US" sz="4800" dirty="0">
              <a:solidFill>
                <a:schemeClr val="bg1"/>
              </a:solidFill>
              <a:effectLst/>
            </a:endParaRPr>
          </a:p>
        </p:txBody>
      </p:sp>
    </p:spTree>
    <p:extLst>
      <p:ext uri="{BB962C8B-B14F-4D97-AF65-F5344CB8AC3E}">
        <p14:creationId xmlns:p14="http://schemas.microsoft.com/office/powerpoint/2010/main" val="118213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95179"/>
            <a:ext cx="10515600" cy="3370674"/>
          </a:xfrm>
        </p:spPr>
        <p:txBody>
          <a:bodyPr>
            <a:noAutofit/>
          </a:bodyPr>
          <a:lstStyle/>
          <a:p>
            <a:pPr marL="0" indent="0" algn="ctr">
              <a:buNone/>
            </a:pPr>
            <a:r>
              <a:rPr lang="en-US" sz="4800" b="1" dirty="0">
                <a:solidFill>
                  <a:schemeClr val="bg1"/>
                </a:solidFill>
                <a:effectLst/>
              </a:rPr>
              <a:t>John 17:17</a:t>
            </a:r>
            <a:r>
              <a:rPr lang="en-US" sz="4800" dirty="0">
                <a:solidFill>
                  <a:schemeClr val="bg1"/>
                </a:solidFill>
                <a:effectLst/>
              </a:rPr>
              <a:t> </a:t>
            </a:r>
          </a:p>
          <a:p>
            <a:pPr marL="0" indent="0" algn="ctr">
              <a:buNone/>
            </a:pPr>
            <a:r>
              <a:rPr lang="en-US" sz="4800" dirty="0">
                <a:solidFill>
                  <a:schemeClr val="bg1"/>
                </a:solidFill>
                <a:effectLst/>
              </a:rPr>
              <a:t>“Sanctify them by Your truth. </a:t>
            </a:r>
          </a:p>
          <a:p>
            <a:pPr marL="0" indent="0" algn="ctr">
              <a:buNone/>
            </a:pPr>
            <a:r>
              <a:rPr lang="en-US" sz="4800" dirty="0">
                <a:solidFill>
                  <a:srgbClr val="FFFF00"/>
                </a:solidFill>
                <a:effectLst/>
              </a:rPr>
              <a:t>Your word is truth</a:t>
            </a:r>
            <a:r>
              <a:rPr lang="en-US" sz="4800" dirty="0">
                <a:solidFill>
                  <a:schemeClr val="bg1"/>
                </a:solidFill>
                <a:effectLst/>
              </a:rPr>
              <a:t>.”</a:t>
            </a:r>
            <a:endParaRPr lang="en-US" sz="4800" dirty="0">
              <a:solidFill>
                <a:srgbClr val="FFFF00"/>
              </a:solidFill>
            </a:endParaRPr>
          </a:p>
          <a:p>
            <a:pPr marL="0" indent="0" algn="ctr">
              <a:buNone/>
            </a:pPr>
            <a:r>
              <a:rPr lang="en-US" sz="4800" dirty="0">
                <a:solidFill>
                  <a:schemeClr val="bg1"/>
                </a:solidFill>
                <a:effectLst/>
              </a:rPr>
              <a:t>Jesus</a:t>
            </a:r>
          </a:p>
        </p:txBody>
      </p:sp>
    </p:spTree>
    <p:extLst>
      <p:ext uri="{BB962C8B-B14F-4D97-AF65-F5344CB8AC3E}">
        <p14:creationId xmlns:p14="http://schemas.microsoft.com/office/powerpoint/2010/main" val="554017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ible spine.jpg"/>
          <p:cNvPicPr>
            <a:picLocks noGrp="1" noChangeAspect="1"/>
          </p:cNvPicPr>
          <p:nvPr>
            <p:ph type="pic" idx="1"/>
          </p:nvPr>
        </p:nvPicPr>
        <p:blipFill>
          <a:blip r:embed="rId2">
            <a:extLst>
              <a:ext uri="{28A0092B-C50C-407E-A947-70E740481C1C}">
                <a14:useLocalDpi xmlns:a14="http://schemas.microsoft.com/office/drawing/2010/main" val="0"/>
              </a:ext>
            </a:extLst>
          </a:blip>
          <a:srcRect t="20994" b="20994"/>
          <a:stretch>
            <a:fillRect/>
          </a:stretch>
        </p:blipFill>
        <p:spPr>
          <a:xfrm>
            <a:off x="3506689" y="0"/>
            <a:ext cx="8685311" cy="6858000"/>
          </a:xfrm>
        </p:spPr>
      </p:pic>
      <p:sp>
        <p:nvSpPr>
          <p:cNvPr id="4" name="Text Placeholder 3"/>
          <p:cNvSpPr>
            <a:spLocks noGrp="1"/>
          </p:cNvSpPr>
          <p:nvPr>
            <p:ph type="body" sz="half" idx="2"/>
          </p:nvPr>
        </p:nvSpPr>
        <p:spPr>
          <a:xfrm>
            <a:off x="0" y="0"/>
            <a:ext cx="3506689" cy="6858000"/>
          </a:xfrm>
        </p:spPr>
        <p:txBody>
          <a:bodyPr>
            <a:normAutofit/>
          </a:bodyPr>
          <a:lstStyle/>
          <a:p>
            <a:pPr algn="ctr"/>
            <a:endParaRPr lang="en-US" sz="4800" dirty="0">
              <a:solidFill>
                <a:schemeClr val="bg1"/>
              </a:solidFill>
            </a:endParaRPr>
          </a:p>
          <a:p>
            <a:pPr algn="ctr"/>
            <a:r>
              <a:rPr lang="en-US" sz="4800" dirty="0">
                <a:solidFill>
                  <a:schemeClr val="bg1"/>
                </a:solidFill>
              </a:rPr>
              <a:t>Everything</a:t>
            </a:r>
          </a:p>
          <a:p>
            <a:pPr algn="ctr"/>
            <a:r>
              <a:rPr lang="en-US" sz="4800" dirty="0">
                <a:solidFill>
                  <a:schemeClr val="bg1"/>
                </a:solidFill>
              </a:rPr>
              <a:t> MUST </a:t>
            </a:r>
          </a:p>
          <a:p>
            <a:pPr algn="ctr"/>
            <a:r>
              <a:rPr lang="en-US" sz="4800" dirty="0">
                <a:solidFill>
                  <a:schemeClr val="bg1"/>
                </a:solidFill>
              </a:rPr>
              <a:t>be </a:t>
            </a:r>
          </a:p>
          <a:p>
            <a:pPr algn="ctr"/>
            <a:r>
              <a:rPr lang="en-US" sz="4800" dirty="0">
                <a:solidFill>
                  <a:schemeClr val="bg1"/>
                </a:solidFill>
              </a:rPr>
              <a:t>tested</a:t>
            </a:r>
          </a:p>
          <a:p>
            <a:pPr algn="ctr"/>
            <a:r>
              <a:rPr lang="en-US" sz="4800" dirty="0">
                <a:solidFill>
                  <a:schemeClr val="bg1"/>
                </a:solidFill>
              </a:rPr>
              <a:t>By </a:t>
            </a:r>
          </a:p>
          <a:p>
            <a:pPr algn="ctr"/>
            <a:r>
              <a:rPr lang="en-US" sz="4800" dirty="0">
                <a:solidFill>
                  <a:schemeClr val="bg1"/>
                </a:solidFill>
              </a:rPr>
              <a:t>the </a:t>
            </a:r>
          </a:p>
          <a:p>
            <a:pPr algn="ctr"/>
            <a:r>
              <a:rPr lang="en-US" sz="4800" dirty="0">
                <a:solidFill>
                  <a:schemeClr val="bg1"/>
                </a:solidFill>
              </a:rPr>
              <a:t>Bible!</a:t>
            </a:r>
          </a:p>
        </p:txBody>
      </p:sp>
    </p:spTree>
    <p:extLst>
      <p:ext uri="{BB962C8B-B14F-4D97-AF65-F5344CB8AC3E}">
        <p14:creationId xmlns:p14="http://schemas.microsoft.com/office/powerpoint/2010/main" val="4125134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35899"/>
            <a:ext cx="10515600" cy="4256676"/>
          </a:xfrm>
        </p:spPr>
        <p:txBody>
          <a:bodyPr>
            <a:normAutofit/>
          </a:bodyPr>
          <a:lstStyle/>
          <a:p>
            <a:pPr marL="0" indent="0" algn="ctr">
              <a:buNone/>
            </a:pPr>
            <a:r>
              <a:rPr lang="en-US" sz="4800" dirty="0">
                <a:solidFill>
                  <a:schemeClr val="bg1"/>
                </a:solidFill>
                <a:effectLst/>
              </a:rPr>
              <a:t>“It is the first and highest duty of every rational being to learn from the scriptures what is truth, and then to walk in the light and encourage others to follow his example.”</a:t>
            </a:r>
          </a:p>
          <a:p>
            <a:pPr marL="0" indent="0" algn="ctr">
              <a:buNone/>
            </a:pPr>
            <a:endParaRPr lang="en-US" sz="4800" dirty="0">
              <a:solidFill>
                <a:schemeClr val="bg1"/>
              </a:solidFill>
              <a:effectLst/>
            </a:endParaRPr>
          </a:p>
        </p:txBody>
      </p:sp>
    </p:spTree>
    <p:extLst>
      <p:ext uri="{BB962C8B-B14F-4D97-AF65-F5344CB8AC3E}">
        <p14:creationId xmlns:p14="http://schemas.microsoft.com/office/powerpoint/2010/main" val="909384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bg1"/>
                </a:solidFill>
              </a:rPr>
              <a:t>A Safeguard Against What?</a:t>
            </a:r>
          </a:p>
        </p:txBody>
      </p:sp>
      <p:sp>
        <p:nvSpPr>
          <p:cNvPr id="3" name="Content Placeholder 2"/>
          <p:cNvSpPr>
            <a:spLocks noGrp="1"/>
          </p:cNvSpPr>
          <p:nvPr>
            <p:ph idx="1"/>
          </p:nvPr>
        </p:nvSpPr>
        <p:spPr/>
        <p:txBody>
          <a:bodyPr>
            <a:normAutofit/>
          </a:bodyPr>
          <a:lstStyle/>
          <a:p>
            <a:pPr marL="0" indent="0" algn="ctr">
              <a:buNone/>
            </a:pPr>
            <a:r>
              <a:rPr lang="en-US" sz="4800" dirty="0">
                <a:solidFill>
                  <a:schemeClr val="bg1"/>
                </a:solidFill>
              </a:rPr>
              <a:t>Against False Teachers</a:t>
            </a:r>
          </a:p>
          <a:p>
            <a:pPr marL="0" indent="0" algn="ctr">
              <a:buNone/>
            </a:pPr>
            <a:r>
              <a:rPr lang="en-US" sz="4800" dirty="0">
                <a:solidFill>
                  <a:srgbClr val="FFFF00"/>
                </a:solidFill>
              </a:rPr>
              <a:t>Against Calamity </a:t>
            </a:r>
          </a:p>
          <a:p>
            <a:pPr marL="0" indent="0" algn="ctr">
              <a:buNone/>
            </a:pPr>
            <a:r>
              <a:rPr lang="en-US" sz="4800" dirty="0">
                <a:solidFill>
                  <a:schemeClr val="bg1"/>
                </a:solidFill>
              </a:rPr>
              <a:t>Against Satan’s Deceptions</a:t>
            </a:r>
          </a:p>
          <a:p>
            <a:pPr marL="0" indent="0" algn="ctr">
              <a:buNone/>
            </a:pPr>
            <a:r>
              <a:rPr lang="en-US" sz="4800" dirty="0">
                <a:solidFill>
                  <a:schemeClr val="bg1"/>
                </a:solidFill>
              </a:rPr>
              <a:t>Against Excuses</a:t>
            </a:r>
          </a:p>
          <a:p>
            <a:pPr marL="0" indent="0" algn="ctr">
              <a:buNone/>
            </a:pPr>
            <a:r>
              <a:rPr lang="en-US" sz="4800" dirty="0">
                <a:solidFill>
                  <a:schemeClr val="bg1"/>
                </a:solidFill>
              </a:rPr>
              <a:t>Against Temptations</a:t>
            </a:r>
          </a:p>
        </p:txBody>
      </p:sp>
    </p:spTree>
    <p:extLst>
      <p:ext uri="{BB962C8B-B14F-4D97-AF65-F5344CB8AC3E}">
        <p14:creationId xmlns:p14="http://schemas.microsoft.com/office/powerpoint/2010/main" val="1106234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rPr>
              <a:t>T</a:t>
            </a:r>
            <a:r>
              <a:rPr lang="en-US" sz="4800" dirty="0">
                <a:solidFill>
                  <a:schemeClr val="bg1"/>
                </a:solidFill>
                <a:effectLst/>
              </a:rPr>
              <a:t>he prophecies of the future </a:t>
            </a:r>
          </a:p>
          <a:p>
            <a:pPr marL="0" indent="0" algn="ctr">
              <a:buNone/>
            </a:pPr>
            <a:r>
              <a:rPr lang="en-US" sz="4800" dirty="0">
                <a:solidFill>
                  <a:schemeClr val="bg1"/>
                </a:solidFill>
                <a:effectLst/>
              </a:rPr>
              <a:t>are opened to us just as plainly </a:t>
            </a:r>
          </a:p>
          <a:p>
            <a:pPr marL="0" indent="0" algn="ctr">
              <a:buNone/>
            </a:pPr>
            <a:r>
              <a:rPr lang="en-US" sz="4800" dirty="0">
                <a:solidFill>
                  <a:schemeClr val="bg1"/>
                </a:solidFill>
                <a:effectLst/>
              </a:rPr>
              <a:t>as they were opened to the disciples. </a:t>
            </a:r>
          </a:p>
        </p:txBody>
      </p:sp>
    </p:spTree>
    <p:extLst>
      <p:ext uri="{BB962C8B-B14F-4D97-AF65-F5344CB8AC3E}">
        <p14:creationId xmlns:p14="http://schemas.microsoft.com/office/powerpoint/2010/main" val="3078577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esus and His disciple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73963" cy="6858000"/>
          </a:xfrm>
        </p:spPr>
      </p:pic>
    </p:spTree>
    <p:extLst>
      <p:ext uri="{BB962C8B-B14F-4D97-AF65-F5344CB8AC3E}">
        <p14:creationId xmlns:p14="http://schemas.microsoft.com/office/powerpoint/2010/main" val="1109494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The events connected with </a:t>
            </a:r>
          </a:p>
          <a:p>
            <a:pPr marL="0" indent="0" algn="ctr">
              <a:buNone/>
            </a:pPr>
            <a:r>
              <a:rPr lang="en-US" sz="4800" dirty="0">
                <a:solidFill>
                  <a:schemeClr val="bg1"/>
                </a:solidFill>
                <a:effectLst/>
              </a:rPr>
              <a:t>the close of probation and the work </a:t>
            </a:r>
          </a:p>
          <a:p>
            <a:pPr marL="0" indent="0" algn="ctr">
              <a:buNone/>
            </a:pPr>
            <a:r>
              <a:rPr lang="en-US" sz="4800" dirty="0">
                <a:solidFill>
                  <a:schemeClr val="bg1"/>
                </a:solidFill>
                <a:effectLst/>
              </a:rPr>
              <a:t>of preparation for the time of trouble, </a:t>
            </a:r>
          </a:p>
          <a:p>
            <a:pPr marL="0" indent="0" algn="ctr">
              <a:buNone/>
            </a:pPr>
            <a:r>
              <a:rPr lang="en-US" sz="4800" dirty="0">
                <a:solidFill>
                  <a:schemeClr val="bg1"/>
                </a:solidFill>
                <a:effectLst/>
              </a:rPr>
              <a:t>are clearly presented.</a:t>
            </a:r>
          </a:p>
        </p:txBody>
      </p:sp>
    </p:spTree>
    <p:extLst>
      <p:ext uri="{BB962C8B-B14F-4D97-AF65-F5344CB8AC3E}">
        <p14:creationId xmlns:p14="http://schemas.microsoft.com/office/powerpoint/2010/main" val="4156081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253331"/>
            <a:ext cx="10515600" cy="4351338"/>
          </a:xfrm>
        </p:spPr>
        <p:txBody>
          <a:bodyPr anchor="ctr">
            <a:noAutofit/>
          </a:bodyPr>
          <a:lstStyle/>
          <a:p>
            <a:pPr marL="0" indent="0" algn="ctr">
              <a:buNone/>
            </a:pPr>
            <a:r>
              <a:rPr lang="en-US" sz="4800" u="sng" dirty="0">
                <a:solidFill>
                  <a:schemeClr val="bg1"/>
                </a:solidFill>
                <a:effectLst/>
              </a:rPr>
              <a:t>Many of us </a:t>
            </a:r>
            <a:r>
              <a:rPr lang="en-US" sz="4800" dirty="0">
                <a:solidFill>
                  <a:schemeClr val="bg1"/>
                </a:solidFill>
                <a:effectLst/>
              </a:rPr>
              <a:t>have no understanding </a:t>
            </a:r>
          </a:p>
          <a:p>
            <a:pPr marL="0" indent="0" algn="ctr">
              <a:buNone/>
            </a:pPr>
            <a:r>
              <a:rPr lang="en-US" sz="4800" dirty="0">
                <a:solidFill>
                  <a:schemeClr val="bg1"/>
                </a:solidFill>
                <a:effectLst/>
              </a:rPr>
              <a:t>of these important truths and </a:t>
            </a:r>
          </a:p>
          <a:p>
            <a:pPr marL="0" indent="0" algn="ctr">
              <a:buNone/>
            </a:pPr>
            <a:r>
              <a:rPr lang="en-US" sz="4800" dirty="0">
                <a:solidFill>
                  <a:schemeClr val="bg1"/>
                </a:solidFill>
                <a:effectLst/>
              </a:rPr>
              <a:t>the time of trouble will find us unready.</a:t>
            </a:r>
          </a:p>
          <a:p>
            <a:pPr marL="0" indent="0" algn="ctr">
              <a:buNone/>
            </a:pPr>
            <a:endParaRPr lang="en-US" sz="4800" dirty="0">
              <a:solidFill>
                <a:schemeClr val="bg1"/>
              </a:solidFill>
              <a:effectLst/>
            </a:endParaRPr>
          </a:p>
        </p:txBody>
      </p:sp>
    </p:spTree>
    <p:extLst>
      <p:ext uri="{BB962C8B-B14F-4D97-AF65-F5344CB8AC3E}">
        <p14:creationId xmlns:p14="http://schemas.microsoft.com/office/powerpoint/2010/main" val="1675258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2440"/>
            <a:ext cx="3506689" cy="1600200"/>
          </a:xfrm>
        </p:spPr>
        <p:txBody>
          <a:bodyPr anchor="ctr">
            <a:normAutofit/>
          </a:bodyPr>
          <a:lstStyle/>
          <a:p>
            <a:pPr algn="ctr"/>
            <a:r>
              <a:rPr lang="en-US" sz="4800" b="1" dirty="0">
                <a:solidFill>
                  <a:srgbClr val="FFFF00"/>
                </a:solidFill>
              </a:rPr>
              <a:t>“WARNING”</a:t>
            </a:r>
          </a:p>
        </p:txBody>
      </p:sp>
      <p:pic>
        <p:nvPicPr>
          <p:cNvPr id="5" name="Content Placeholder 2" descr="threeangels.jpg"/>
          <p:cNvPicPr>
            <a:picLocks noGrp="1" noChangeAspect="1"/>
          </p:cNvPicPr>
          <p:nvPr>
            <p:ph type="pic" idx="1"/>
          </p:nvPr>
        </p:nvPicPr>
        <p:blipFill>
          <a:blip r:embed="rId2">
            <a:extLst>
              <a:ext uri="{28A0092B-C50C-407E-A947-70E740481C1C}">
                <a14:useLocalDpi xmlns:a14="http://schemas.microsoft.com/office/drawing/2010/main" val="0"/>
              </a:ext>
            </a:extLst>
          </a:blip>
          <a:srcRect t="18604" b="18604"/>
          <a:stretch>
            <a:fillRect/>
          </a:stretch>
        </p:blipFill>
        <p:spPr>
          <a:xfrm>
            <a:off x="3506689" y="0"/>
            <a:ext cx="8685311" cy="6858000"/>
          </a:xfrm>
        </p:spPr>
      </p:pic>
      <p:sp>
        <p:nvSpPr>
          <p:cNvPr id="4" name="Text Placeholder 3"/>
          <p:cNvSpPr>
            <a:spLocks noGrp="1"/>
          </p:cNvSpPr>
          <p:nvPr>
            <p:ph type="body" sz="half" idx="2"/>
          </p:nvPr>
        </p:nvSpPr>
        <p:spPr>
          <a:xfrm>
            <a:off x="54134" y="2453640"/>
            <a:ext cx="3398421" cy="4023360"/>
          </a:xfrm>
        </p:spPr>
        <p:txBody>
          <a:bodyPr>
            <a:normAutofit/>
          </a:bodyPr>
          <a:lstStyle/>
          <a:p>
            <a:pPr algn="ctr"/>
            <a:r>
              <a:rPr lang="en-US" sz="4800" dirty="0">
                <a:solidFill>
                  <a:schemeClr val="bg1"/>
                </a:solidFill>
              </a:rPr>
              <a:t>None need be deceived in receiving the Mark of the Beast! </a:t>
            </a:r>
          </a:p>
        </p:txBody>
      </p:sp>
      <p:sp>
        <p:nvSpPr>
          <p:cNvPr id="3" name="TextBox 2">
            <a:extLst>
              <a:ext uri="{FF2B5EF4-FFF2-40B4-BE49-F238E27FC236}">
                <a16:creationId xmlns:a16="http://schemas.microsoft.com/office/drawing/2014/main" id="{F174770E-F908-D547-DD1D-FE684A93B1B4}"/>
              </a:ext>
            </a:extLst>
          </p:cNvPr>
          <p:cNvSpPr txBox="1"/>
          <p:nvPr/>
        </p:nvSpPr>
        <p:spPr>
          <a:xfrm>
            <a:off x="5248384" y="6027003"/>
            <a:ext cx="5201920" cy="830997"/>
          </a:xfrm>
          <a:prstGeom prst="rect">
            <a:avLst/>
          </a:prstGeom>
          <a:noFill/>
        </p:spPr>
        <p:txBody>
          <a:bodyPr wrap="square" rtlCol="0">
            <a:spAutoFit/>
          </a:bodyPr>
          <a:lstStyle/>
          <a:p>
            <a:pPr algn="ctr"/>
            <a:r>
              <a:rPr lang="en-US" sz="4800" dirty="0">
                <a:solidFill>
                  <a:schemeClr val="bg1"/>
                </a:solidFill>
              </a:rPr>
              <a:t>Revelation 13 &amp; 14</a:t>
            </a:r>
          </a:p>
        </p:txBody>
      </p:sp>
    </p:spTree>
    <p:extLst>
      <p:ext uri="{BB962C8B-B14F-4D97-AF65-F5344CB8AC3E}">
        <p14:creationId xmlns:p14="http://schemas.microsoft.com/office/powerpoint/2010/main" val="3172804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Those who endeavor to obey </a:t>
            </a:r>
          </a:p>
          <a:p>
            <a:pPr marL="0" indent="0" algn="ctr">
              <a:buNone/>
            </a:pPr>
            <a:r>
              <a:rPr lang="en-US" sz="4800" dirty="0">
                <a:solidFill>
                  <a:schemeClr val="bg1"/>
                </a:solidFill>
                <a:effectLst/>
              </a:rPr>
              <a:t>all the commandments of God </a:t>
            </a:r>
          </a:p>
          <a:p>
            <a:pPr marL="0" indent="0" algn="ctr">
              <a:buNone/>
            </a:pPr>
            <a:r>
              <a:rPr lang="en-US" sz="4800" dirty="0">
                <a:solidFill>
                  <a:schemeClr val="bg1"/>
                </a:solidFill>
                <a:effectLst/>
              </a:rPr>
              <a:t>will be opposed and derided. </a:t>
            </a:r>
          </a:p>
          <a:p>
            <a:pPr marL="0" indent="0" algn="ctr">
              <a:buNone/>
            </a:pPr>
            <a:endParaRPr lang="en-US" sz="4800" dirty="0">
              <a:solidFill>
                <a:schemeClr val="bg1"/>
              </a:solidFill>
            </a:endParaRPr>
          </a:p>
        </p:txBody>
      </p:sp>
    </p:spTree>
    <p:extLst>
      <p:ext uri="{BB962C8B-B14F-4D97-AF65-F5344CB8AC3E}">
        <p14:creationId xmlns:p14="http://schemas.microsoft.com/office/powerpoint/2010/main" val="2101359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In order to endure the trial before us, </a:t>
            </a:r>
          </a:p>
          <a:p>
            <a:pPr marL="0" indent="0" algn="ctr">
              <a:buNone/>
            </a:pPr>
            <a:r>
              <a:rPr lang="en-US" sz="4800" dirty="0">
                <a:solidFill>
                  <a:schemeClr val="bg1"/>
                </a:solidFill>
                <a:effectLst/>
              </a:rPr>
              <a:t>we must understand the will of God </a:t>
            </a:r>
          </a:p>
          <a:p>
            <a:pPr marL="0" indent="0" algn="ctr">
              <a:buNone/>
            </a:pPr>
            <a:r>
              <a:rPr lang="en-US" sz="4800" dirty="0">
                <a:solidFill>
                  <a:schemeClr val="bg1"/>
                </a:solidFill>
                <a:effectLst/>
              </a:rPr>
              <a:t>as revealed in his word; </a:t>
            </a:r>
            <a:endParaRPr lang="en-US" sz="4800" dirty="0">
              <a:solidFill>
                <a:schemeClr val="bg1"/>
              </a:solidFill>
            </a:endParaRPr>
          </a:p>
        </p:txBody>
      </p:sp>
    </p:spTree>
    <p:extLst>
      <p:ext uri="{BB962C8B-B14F-4D97-AF65-F5344CB8AC3E}">
        <p14:creationId xmlns:p14="http://schemas.microsoft.com/office/powerpoint/2010/main" val="215342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5742"/>
            <a:ext cx="10515600" cy="5658622"/>
          </a:xfrm>
        </p:spPr>
        <p:txBody>
          <a:bodyPr>
            <a:noAutofit/>
          </a:bodyPr>
          <a:lstStyle/>
          <a:p>
            <a:pPr marL="0" indent="0" algn="ctr">
              <a:buNone/>
            </a:pPr>
            <a:r>
              <a:rPr lang="en-US" sz="4800" b="1" dirty="0">
                <a:solidFill>
                  <a:schemeClr val="bg1"/>
                </a:solidFill>
                <a:effectLst/>
              </a:rPr>
              <a:t>2 Timothy 3:16-17</a:t>
            </a:r>
            <a:r>
              <a:rPr lang="en-US" sz="4800" dirty="0">
                <a:solidFill>
                  <a:schemeClr val="bg1"/>
                </a:solidFill>
                <a:effectLst/>
              </a:rPr>
              <a:t> </a:t>
            </a:r>
          </a:p>
          <a:p>
            <a:pPr marL="0" indent="0" algn="ctr">
              <a:buNone/>
            </a:pPr>
            <a:r>
              <a:rPr lang="en-US" sz="4800" dirty="0">
                <a:solidFill>
                  <a:schemeClr val="bg1"/>
                </a:solidFill>
                <a:effectLst/>
              </a:rPr>
              <a:t>“</a:t>
            </a:r>
            <a:r>
              <a:rPr lang="en-US" sz="4800" u="sng" dirty="0">
                <a:solidFill>
                  <a:srgbClr val="FFFF00"/>
                </a:solidFill>
                <a:effectLst/>
              </a:rPr>
              <a:t>All Scripture </a:t>
            </a:r>
            <a:r>
              <a:rPr lang="en-US" sz="4800" dirty="0">
                <a:solidFill>
                  <a:schemeClr val="bg1"/>
                </a:solidFill>
                <a:effectLst/>
              </a:rPr>
              <a:t>is given by inspiration of God, and is profitable for </a:t>
            </a:r>
            <a:r>
              <a:rPr lang="en-US" sz="4800" dirty="0">
                <a:solidFill>
                  <a:srgbClr val="FFFF00"/>
                </a:solidFill>
                <a:effectLst/>
              </a:rPr>
              <a:t>doctrine</a:t>
            </a:r>
            <a:r>
              <a:rPr lang="en-US" sz="4800" dirty="0">
                <a:solidFill>
                  <a:schemeClr val="bg1"/>
                </a:solidFill>
                <a:effectLst/>
              </a:rPr>
              <a:t>, for </a:t>
            </a:r>
            <a:r>
              <a:rPr lang="en-US" sz="4800" dirty="0">
                <a:solidFill>
                  <a:srgbClr val="FFFF00"/>
                </a:solidFill>
                <a:effectLst/>
              </a:rPr>
              <a:t>reproof</a:t>
            </a:r>
            <a:r>
              <a:rPr lang="en-US" sz="4800" dirty="0">
                <a:solidFill>
                  <a:schemeClr val="bg1"/>
                </a:solidFill>
                <a:effectLst/>
              </a:rPr>
              <a:t>, for </a:t>
            </a:r>
            <a:r>
              <a:rPr lang="en-US" sz="4800" dirty="0">
                <a:solidFill>
                  <a:srgbClr val="FFFF00"/>
                </a:solidFill>
                <a:effectLst/>
              </a:rPr>
              <a:t>correction</a:t>
            </a:r>
            <a:r>
              <a:rPr lang="en-US" sz="4800" dirty="0">
                <a:solidFill>
                  <a:schemeClr val="bg1"/>
                </a:solidFill>
                <a:effectLst/>
              </a:rPr>
              <a:t>, for </a:t>
            </a:r>
            <a:r>
              <a:rPr lang="en-US" sz="4800" dirty="0">
                <a:solidFill>
                  <a:srgbClr val="FFFF00"/>
                </a:solidFill>
                <a:effectLst/>
              </a:rPr>
              <a:t>instruction</a:t>
            </a:r>
            <a:r>
              <a:rPr lang="en-US" sz="4800" dirty="0">
                <a:solidFill>
                  <a:schemeClr val="bg1"/>
                </a:solidFill>
                <a:effectLst/>
              </a:rPr>
              <a:t> in righteousness, that the man of God may be </a:t>
            </a:r>
            <a:r>
              <a:rPr lang="en-US" sz="4800" dirty="0">
                <a:solidFill>
                  <a:srgbClr val="FFFF00"/>
                </a:solidFill>
                <a:effectLst/>
              </a:rPr>
              <a:t>complete</a:t>
            </a:r>
            <a:r>
              <a:rPr lang="en-US" sz="4800" dirty="0">
                <a:solidFill>
                  <a:schemeClr val="bg1"/>
                </a:solidFill>
                <a:effectLst/>
              </a:rPr>
              <a:t>, thoroughly equipped for every good work.”</a:t>
            </a:r>
          </a:p>
          <a:p>
            <a:pPr marL="0" indent="0" algn="ctr">
              <a:buNone/>
            </a:pPr>
            <a:r>
              <a:rPr lang="en-US" sz="4800" dirty="0">
                <a:solidFill>
                  <a:schemeClr val="bg1"/>
                </a:solidFill>
              </a:rPr>
              <a:t>Paul</a:t>
            </a:r>
            <a:endParaRPr lang="en-US" sz="4800" dirty="0">
              <a:solidFill>
                <a:schemeClr val="bg1"/>
              </a:solidFill>
              <a:effectLst/>
            </a:endParaRPr>
          </a:p>
        </p:txBody>
      </p:sp>
    </p:spTree>
    <p:extLst>
      <p:ext uri="{BB962C8B-B14F-4D97-AF65-F5344CB8AC3E}">
        <p14:creationId xmlns:p14="http://schemas.microsoft.com/office/powerpoint/2010/main" val="2847696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rPr>
              <a:t>W</a:t>
            </a:r>
            <a:r>
              <a:rPr lang="en-US" sz="4800" dirty="0">
                <a:solidFill>
                  <a:schemeClr val="bg1"/>
                </a:solidFill>
                <a:effectLst/>
              </a:rPr>
              <a:t>e can only honor Him as we have a </a:t>
            </a:r>
          </a:p>
          <a:p>
            <a:pPr marL="0" indent="0" algn="ctr">
              <a:buNone/>
            </a:pPr>
            <a:r>
              <a:rPr lang="en-US" sz="4800" dirty="0">
                <a:solidFill>
                  <a:schemeClr val="bg1"/>
                </a:solidFill>
                <a:effectLst/>
              </a:rPr>
              <a:t>right conception of His character, government, and purposes, </a:t>
            </a:r>
          </a:p>
          <a:p>
            <a:pPr marL="0" indent="0" algn="ctr">
              <a:buNone/>
            </a:pPr>
            <a:r>
              <a:rPr lang="en-US" sz="4800" dirty="0">
                <a:solidFill>
                  <a:schemeClr val="bg1"/>
                </a:solidFill>
                <a:effectLst/>
              </a:rPr>
              <a:t>and act in accordance with them.”</a:t>
            </a:r>
          </a:p>
        </p:txBody>
      </p:sp>
    </p:spTree>
    <p:extLst>
      <p:ext uri="{BB962C8B-B14F-4D97-AF65-F5344CB8AC3E}">
        <p14:creationId xmlns:p14="http://schemas.microsoft.com/office/powerpoint/2010/main" val="3458319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253331"/>
            <a:ext cx="10515600" cy="4351338"/>
          </a:xfrm>
        </p:spPr>
        <p:txBody>
          <a:bodyPr anchor="ctr">
            <a:noAutofit/>
          </a:bodyPr>
          <a:lstStyle/>
          <a:p>
            <a:pPr marL="0" indent="0" algn="ctr">
              <a:lnSpc>
                <a:spcPct val="100000"/>
              </a:lnSpc>
              <a:spcBef>
                <a:spcPts val="600"/>
              </a:spcBef>
              <a:buNone/>
            </a:pPr>
            <a:r>
              <a:rPr lang="en-US" sz="4800" dirty="0">
                <a:solidFill>
                  <a:schemeClr val="bg1"/>
                </a:solidFill>
                <a:effectLst/>
              </a:rPr>
              <a:t>“</a:t>
            </a:r>
            <a:r>
              <a:rPr lang="en-US" sz="4800" u="sng" dirty="0">
                <a:solidFill>
                  <a:schemeClr val="bg1"/>
                </a:solidFill>
                <a:effectLst/>
              </a:rPr>
              <a:t>None</a:t>
            </a:r>
            <a:r>
              <a:rPr lang="en-US" sz="4800" dirty="0">
                <a:solidFill>
                  <a:schemeClr val="bg1"/>
                </a:solidFill>
                <a:effectLst/>
              </a:rPr>
              <a:t> but those who have fortified the mind with the truths of the Bible will stand through the last great conflict.”</a:t>
            </a:r>
          </a:p>
        </p:txBody>
      </p:sp>
    </p:spTree>
    <p:extLst>
      <p:ext uri="{BB962C8B-B14F-4D97-AF65-F5344CB8AC3E}">
        <p14:creationId xmlns:p14="http://schemas.microsoft.com/office/powerpoint/2010/main" val="150161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253331"/>
            <a:ext cx="10515600" cy="4351338"/>
          </a:xfrm>
        </p:spPr>
        <p:txBody>
          <a:bodyPr anchor="ctr">
            <a:noAutofit/>
          </a:bodyPr>
          <a:lstStyle/>
          <a:p>
            <a:pPr marL="0" indent="0" algn="ctr">
              <a:lnSpc>
                <a:spcPct val="100000"/>
              </a:lnSpc>
              <a:spcBef>
                <a:spcPts val="600"/>
              </a:spcBef>
              <a:buNone/>
            </a:pPr>
            <a:r>
              <a:rPr lang="en-US" sz="4800" dirty="0">
                <a:solidFill>
                  <a:schemeClr val="bg1"/>
                </a:solidFill>
                <a:effectLst/>
              </a:rPr>
              <a:t>To every soul will come the test: </a:t>
            </a:r>
            <a:r>
              <a:rPr lang="en-US" sz="4800" b="1" dirty="0">
                <a:solidFill>
                  <a:schemeClr val="bg1"/>
                </a:solidFill>
              </a:rPr>
              <a:t>	</a:t>
            </a:r>
          </a:p>
          <a:p>
            <a:pPr marL="0" indent="0" algn="ctr">
              <a:lnSpc>
                <a:spcPct val="100000"/>
              </a:lnSpc>
              <a:spcBef>
                <a:spcPts val="600"/>
              </a:spcBef>
              <a:buNone/>
            </a:pPr>
            <a:r>
              <a:rPr lang="en-US" sz="4800" b="1" dirty="0">
                <a:solidFill>
                  <a:schemeClr val="bg1"/>
                </a:solidFill>
                <a:effectLst/>
              </a:rPr>
              <a:t>SHALL I OBEY GOD RATHER THAN MEN?</a:t>
            </a:r>
            <a:r>
              <a:rPr lang="en-US" sz="4800" dirty="0">
                <a:solidFill>
                  <a:schemeClr val="bg1"/>
                </a:solidFill>
                <a:effectLst/>
              </a:rPr>
              <a:t> </a:t>
            </a:r>
          </a:p>
        </p:txBody>
      </p:sp>
    </p:spTree>
    <p:extLst>
      <p:ext uri="{BB962C8B-B14F-4D97-AF65-F5344CB8AC3E}">
        <p14:creationId xmlns:p14="http://schemas.microsoft.com/office/powerpoint/2010/main" val="3538016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Are we prepared to </a:t>
            </a:r>
            <a:r>
              <a:rPr lang="en-US" sz="4800" u="sng" dirty="0">
                <a:solidFill>
                  <a:schemeClr val="bg1"/>
                </a:solidFill>
                <a:effectLst/>
              </a:rPr>
              <a:t>stand firm </a:t>
            </a:r>
          </a:p>
          <a:p>
            <a:pPr marL="0" indent="0" algn="ctr">
              <a:buNone/>
            </a:pPr>
            <a:r>
              <a:rPr lang="en-US" sz="4800" dirty="0">
                <a:solidFill>
                  <a:schemeClr val="bg1"/>
                </a:solidFill>
                <a:effectLst/>
              </a:rPr>
              <a:t>in defense of God’s commandments</a:t>
            </a:r>
          </a:p>
          <a:p>
            <a:pPr marL="0" indent="0" algn="ctr">
              <a:buNone/>
            </a:pPr>
            <a:r>
              <a:rPr lang="en-US" sz="4800" dirty="0">
                <a:solidFill>
                  <a:schemeClr val="bg1"/>
                </a:solidFill>
                <a:effectLst/>
              </a:rPr>
              <a:t>and the faith of Jesus?</a:t>
            </a:r>
          </a:p>
        </p:txBody>
      </p:sp>
    </p:spTree>
    <p:extLst>
      <p:ext uri="{BB962C8B-B14F-4D97-AF65-F5344CB8AC3E}">
        <p14:creationId xmlns:p14="http://schemas.microsoft.com/office/powerpoint/2010/main" val="145676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bg1"/>
                </a:solidFill>
              </a:rPr>
              <a:t>A Safeguard Against What?</a:t>
            </a:r>
          </a:p>
        </p:txBody>
      </p:sp>
      <p:sp>
        <p:nvSpPr>
          <p:cNvPr id="3" name="Content Placeholder 2"/>
          <p:cNvSpPr>
            <a:spLocks noGrp="1"/>
          </p:cNvSpPr>
          <p:nvPr>
            <p:ph idx="1"/>
          </p:nvPr>
        </p:nvSpPr>
        <p:spPr/>
        <p:txBody>
          <a:bodyPr>
            <a:normAutofit/>
          </a:bodyPr>
          <a:lstStyle/>
          <a:p>
            <a:pPr marL="0" indent="0" algn="ctr">
              <a:buNone/>
            </a:pPr>
            <a:r>
              <a:rPr lang="en-US" sz="4800" dirty="0">
                <a:solidFill>
                  <a:schemeClr val="bg1"/>
                </a:solidFill>
              </a:rPr>
              <a:t>Against False Teachers</a:t>
            </a:r>
          </a:p>
          <a:p>
            <a:pPr marL="0" indent="0" algn="ctr">
              <a:buNone/>
            </a:pPr>
            <a:r>
              <a:rPr lang="en-US" sz="4800" dirty="0">
                <a:solidFill>
                  <a:schemeClr val="bg1"/>
                </a:solidFill>
              </a:rPr>
              <a:t>Against Calamity </a:t>
            </a:r>
          </a:p>
          <a:p>
            <a:pPr marL="0" indent="0" algn="ctr">
              <a:buNone/>
            </a:pPr>
            <a:r>
              <a:rPr lang="en-US" sz="4800" dirty="0">
                <a:solidFill>
                  <a:srgbClr val="FFFF00"/>
                </a:solidFill>
              </a:rPr>
              <a:t>Against Satan’s Deceptions</a:t>
            </a:r>
          </a:p>
          <a:p>
            <a:pPr marL="0" indent="0" algn="ctr">
              <a:buNone/>
            </a:pPr>
            <a:r>
              <a:rPr lang="en-US" sz="4800" dirty="0">
                <a:solidFill>
                  <a:schemeClr val="bg1"/>
                </a:solidFill>
              </a:rPr>
              <a:t>Against Excuses</a:t>
            </a:r>
          </a:p>
          <a:p>
            <a:pPr marL="0" indent="0" algn="ctr">
              <a:buNone/>
            </a:pPr>
            <a:r>
              <a:rPr lang="en-US" sz="4800" dirty="0">
                <a:solidFill>
                  <a:schemeClr val="bg1"/>
                </a:solidFill>
              </a:rPr>
              <a:t>Against Temptations</a:t>
            </a:r>
          </a:p>
        </p:txBody>
      </p:sp>
    </p:spTree>
    <p:extLst>
      <p:ext uri="{BB962C8B-B14F-4D97-AF65-F5344CB8AC3E}">
        <p14:creationId xmlns:p14="http://schemas.microsoft.com/office/powerpoint/2010/main" val="801564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2 Timothy 4:1-5</a:t>
            </a:r>
            <a:r>
              <a:rPr lang="en-US" sz="4800" dirty="0">
                <a:solidFill>
                  <a:schemeClr val="bg1"/>
                </a:solidFill>
                <a:effectLst/>
              </a:rPr>
              <a:t> </a:t>
            </a:r>
          </a:p>
          <a:p>
            <a:pPr marL="0" indent="0" algn="ctr">
              <a:buNone/>
            </a:pPr>
            <a:r>
              <a:rPr lang="en-US" sz="4800" dirty="0">
                <a:solidFill>
                  <a:schemeClr val="bg1"/>
                </a:solidFill>
                <a:effectLst/>
              </a:rPr>
              <a:t>“I charge you therefore before God and the Lord Jesus Christ, who will judge the living and the dead at His appearing and His kingdom:</a:t>
            </a:r>
          </a:p>
        </p:txBody>
      </p:sp>
    </p:spTree>
    <p:extLst>
      <p:ext uri="{BB962C8B-B14F-4D97-AF65-F5344CB8AC3E}">
        <p14:creationId xmlns:p14="http://schemas.microsoft.com/office/powerpoint/2010/main" val="2824695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u="sng" dirty="0">
                <a:solidFill>
                  <a:schemeClr val="bg1"/>
                </a:solidFill>
                <a:effectLst/>
              </a:rPr>
              <a:t>Preach the word</a:t>
            </a:r>
            <a:r>
              <a:rPr lang="en-US" sz="4800" dirty="0">
                <a:solidFill>
                  <a:schemeClr val="bg1"/>
                </a:solidFill>
                <a:effectLst/>
              </a:rPr>
              <a:t>!</a:t>
            </a:r>
            <a:r>
              <a:rPr lang="en-US" sz="4800" u="sng" dirty="0">
                <a:solidFill>
                  <a:schemeClr val="bg1"/>
                </a:solidFill>
                <a:effectLst/>
              </a:rPr>
              <a:t> </a:t>
            </a:r>
          </a:p>
          <a:p>
            <a:pPr marL="0" indent="0" algn="ctr">
              <a:buNone/>
            </a:pPr>
            <a:r>
              <a:rPr lang="en-US" sz="4800" dirty="0">
                <a:solidFill>
                  <a:schemeClr val="bg1"/>
                </a:solidFill>
                <a:effectLst/>
              </a:rPr>
              <a:t>Be ready in season and out of season. </a:t>
            </a:r>
          </a:p>
          <a:p>
            <a:pPr marL="0" indent="0" algn="ctr">
              <a:buNone/>
            </a:pPr>
            <a:r>
              <a:rPr lang="en-US" sz="4800" dirty="0">
                <a:solidFill>
                  <a:schemeClr val="bg1"/>
                </a:solidFill>
                <a:effectLst/>
              </a:rPr>
              <a:t>Convince, rebuke, exhort, </a:t>
            </a:r>
          </a:p>
          <a:p>
            <a:pPr marL="0" indent="0" algn="ctr">
              <a:buNone/>
            </a:pPr>
            <a:r>
              <a:rPr lang="en-US" sz="4800" dirty="0">
                <a:solidFill>
                  <a:schemeClr val="bg1"/>
                </a:solidFill>
                <a:effectLst/>
              </a:rPr>
              <a:t>with all longsuffering and teaching. </a:t>
            </a:r>
          </a:p>
        </p:txBody>
      </p:sp>
    </p:spTree>
    <p:extLst>
      <p:ext uri="{BB962C8B-B14F-4D97-AF65-F5344CB8AC3E}">
        <p14:creationId xmlns:p14="http://schemas.microsoft.com/office/powerpoint/2010/main" val="83305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u="sng" dirty="0">
                <a:solidFill>
                  <a:srgbClr val="FFFF00"/>
                </a:solidFill>
                <a:effectLst/>
              </a:rPr>
              <a:t>For</a:t>
            </a:r>
            <a:r>
              <a:rPr lang="en-US" sz="4800" dirty="0">
                <a:solidFill>
                  <a:schemeClr val="bg1"/>
                </a:solidFill>
                <a:effectLst/>
              </a:rPr>
              <a:t> the time will come when </a:t>
            </a:r>
            <a:r>
              <a:rPr lang="en-US" sz="4800" dirty="0">
                <a:solidFill>
                  <a:srgbClr val="FFFF00"/>
                </a:solidFill>
                <a:effectLst/>
              </a:rPr>
              <a:t>they</a:t>
            </a:r>
            <a:r>
              <a:rPr lang="en-US" sz="4800" dirty="0">
                <a:solidFill>
                  <a:schemeClr val="bg1"/>
                </a:solidFill>
                <a:effectLst/>
              </a:rPr>
              <a:t> will not endure </a:t>
            </a:r>
            <a:r>
              <a:rPr lang="en-US" sz="4800" b="1" u="sng" dirty="0">
                <a:solidFill>
                  <a:schemeClr val="bg1"/>
                </a:solidFill>
                <a:effectLst/>
              </a:rPr>
              <a:t>sound doctrine</a:t>
            </a:r>
            <a:r>
              <a:rPr lang="en-US" sz="4800" dirty="0">
                <a:solidFill>
                  <a:schemeClr val="bg1"/>
                </a:solidFill>
                <a:effectLst/>
              </a:rPr>
              <a:t>, but according to their own desires, because they have itching ears, they will heap up for themselves </a:t>
            </a:r>
            <a:r>
              <a:rPr lang="en-US" sz="4800" dirty="0">
                <a:solidFill>
                  <a:srgbClr val="FFFF00"/>
                </a:solidFill>
                <a:effectLst/>
              </a:rPr>
              <a:t>teachers</a:t>
            </a:r>
            <a:r>
              <a:rPr lang="en-US" sz="4800" dirty="0">
                <a:solidFill>
                  <a:schemeClr val="bg1"/>
                </a:solidFill>
                <a:effectLst/>
              </a:rPr>
              <a:t>; </a:t>
            </a:r>
          </a:p>
        </p:txBody>
      </p:sp>
    </p:spTree>
    <p:extLst>
      <p:ext uri="{BB962C8B-B14F-4D97-AF65-F5344CB8AC3E}">
        <p14:creationId xmlns:p14="http://schemas.microsoft.com/office/powerpoint/2010/main" val="2886413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and they will turn their ears </a:t>
            </a:r>
            <a:r>
              <a:rPr lang="en-US" sz="4800" dirty="0">
                <a:solidFill>
                  <a:srgbClr val="FFFF00"/>
                </a:solidFill>
                <a:effectLst/>
              </a:rPr>
              <a:t>away from the truth, and be turned aside to fables.</a:t>
            </a:r>
            <a:r>
              <a:rPr lang="en-US" sz="4800" dirty="0">
                <a:solidFill>
                  <a:schemeClr val="bg1"/>
                </a:solidFill>
                <a:effectLst/>
              </a:rPr>
              <a:t> But you be watchful in all things, endure afflictions, do the work of an evangelist, fulfill your ministry.”</a:t>
            </a:r>
          </a:p>
          <a:p>
            <a:pPr marL="0" indent="0" algn="ctr">
              <a:buNone/>
            </a:pPr>
            <a:r>
              <a:rPr lang="en-US" sz="4800" dirty="0">
                <a:solidFill>
                  <a:schemeClr val="bg1"/>
                </a:solidFill>
              </a:rPr>
              <a:t>Paul</a:t>
            </a:r>
            <a:endParaRPr lang="en-US" sz="4800" dirty="0">
              <a:solidFill>
                <a:schemeClr val="bg1"/>
              </a:solidFill>
              <a:effectLst/>
            </a:endParaRPr>
          </a:p>
        </p:txBody>
      </p:sp>
    </p:spTree>
    <p:extLst>
      <p:ext uri="{BB962C8B-B14F-4D97-AF65-F5344CB8AC3E}">
        <p14:creationId xmlns:p14="http://schemas.microsoft.com/office/powerpoint/2010/main" val="1134624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rPr>
              <a:t>Most p</a:t>
            </a:r>
            <a:r>
              <a:rPr lang="en-US" sz="4800" dirty="0">
                <a:solidFill>
                  <a:schemeClr val="bg1"/>
                </a:solidFill>
                <a:effectLst/>
              </a:rPr>
              <a:t>eople don’t want sound doctrine</a:t>
            </a:r>
            <a:r>
              <a:rPr lang="en-US" sz="4800" dirty="0">
                <a:solidFill>
                  <a:schemeClr val="bg1"/>
                </a:solidFill>
              </a:rPr>
              <a:t>.</a:t>
            </a:r>
            <a:r>
              <a:rPr lang="en-US" sz="4800" dirty="0">
                <a:solidFill>
                  <a:schemeClr val="bg1"/>
                </a:solidFill>
                <a:effectLst/>
              </a:rPr>
              <a:t> They want doctrine that sounds good.  </a:t>
            </a:r>
          </a:p>
        </p:txBody>
      </p:sp>
    </p:spTree>
    <p:extLst>
      <p:ext uri="{BB962C8B-B14F-4D97-AF65-F5344CB8AC3E}">
        <p14:creationId xmlns:p14="http://schemas.microsoft.com/office/powerpoint/2010/main" val="34187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7724"/>
            <a:ext cx="10515600" cy="3996078"/>
          </a:xfrm>
        </p:spPr>
        <p:txBody>
          <a:bodyPr>
            <a:noAutofit/>
          </a:bodyPr>
          <a:lstStyle/>
          <a:p>
            <a:pPr marL="0" indent="0" algn="ctr">
              <a:buNone/>
            </a:pPr>
            <a:r>
              <a:rPr lang="en-US" sz="4800" b="1" dirty="0">
                <a:solidFill>
                  <a:schemeClr val="bg1"/>
                </a:solidFill>
                <a:effectLst/>
              </a:rPr>
              <a:t>Isaiah 8:20 </a:t>
            </a:r>
          </a:p>
          <a:p>
            <a:pPr marL="0" indent="0" algn="ctr">
              <a:buNone/>
            </a:pPr>
            <a:r>
              <a:rPr lang="en-US" sz="4800" dirty="0">
                <a:solidFill>
                  <a:schemeClr val="bg1"/>
                </a:solidFill>
                <a:effectLst/>
              </a:rPr>
              <a:t>“To the law and to the testimony: </a:t>
            </a:r>
          </a:p>
          <a:p>
            <a:pPr marL="0" indent="0" algn="ctr">
              <a:buNone/>
            </a:pPr>
            <a:r>
              <a:rPr lang="en-US" sz="4800" b="1" dirty="0">
                <a:solidFill>
                  <a:srgbClr val="FFFF00"/>
                </a:solidFill>
                <a:effectLst/>
              </a:rPr>
              <a:t>if</a:t>
            </a:r>
            <a:r>
              <a:rPr lang="en-US" sz="4800" dirty="0">
                <a:solidFill>
                  <a:schemeClr val="bg1"/>
                </a:solidFill>
                <a:effectLst/>
              </a:rPr>
              <a:t> they speak </a:t>
            </a:r>
            <a:r>
              <a:rPr lang="en-US" sz="4800" u="sng" dirty="0">
                <a:solidFill>
                  <a:schemeClr val="bg1"/>
                </a:solidFill>
                <a:effectLst/>
              </a:rPr>
              <a:t>not</a:t>
            </a:r>
            <a:r>
              <a:rPr lang="en-US" sz="4800" dirty="0">
                <a:solidFill>
                  <a:schemeClr val="bg1"/>
                </a:solidFill>
                <a:effectLst/>
              </a:rPr>
              <a:t> according to this word,</a:t>
            </a:r>
          </a:p>
          <a:p>
            <a:pPr marL="0" indent="0" algn="ctr">
              <a:buNone/>
            </a:pPr>
            <a:r>
              <a:rPr lang="en-US" sz="4800" dirty="0">
                <a:solidFill>
                  <a:schemeClr val="bg1"/>
                </a:solidFill>
                <a:effectLst/>
              </a:rPr>
              <a:t> it is because there is </a:t>
            </a:r>
            <a:r>
              <a:rPr lang="en-US" sz="4800" u="sng" dirty="0">
                <a:solidFill>
                  <a:schemeClr val="bg1"/>
                </a:solidFill>
                <a:effectLst/>
              </a:rPr>
              <a:t>no</a:t>
            </a:r>
            <a:r>
              <a:rPr lang="en-US" sz="4800" dirty="0">
                <a:solidFill>
                  <a:schemeClr val="bg1"/>
                </a:solidFill>
                <a:effectLst/>
              </a:rPr>
              <a:t> light in them.”</a:t>
            </a:r>
          </a:p>
          <a:p>
            <a:pPr marL="0" indent="0" algn="ctr">
              <a:buNone/>
            </a:pPr>
            <a:r>
              <a:rPr lang="en-US" sz="4800" dirty="0">
                <a:solidFill>
                  <a:schemeClr val="bg1"/>
                </a:solidFill>
              </a:rPr>
              <a:t>Isaiah</a:t>
            </a:r>
            <a:endParaRPr lang="en-US" sz="4800" dirty="0">
              <a:solidFill>
                <a:schemeClr val="bg1"/>
              </a:solidFill>
              <a:effectLst/>
            </a:endParaRPr>
          </a:p>
        </p:txBody>
      </p:sp>
    </p:spTree>
    <p:extLst>
      <p:ext uri="{BB962C8B-B14F-4D97-AF65-F5344CB8AC3E}">
        <p14:creationId xmlns:p14="http://schemas.microsoft.com/office/powerpoint/2010/main" val="1469672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chor="ctr">
            <a:noAutofit/>
          </a:bodyPr>
          <a:lstStyle/>
          <a:p>
            <a:pPr marL="0" indent="0" algn="ctr">
              <a:buNone/>
            </a:pPr>
            <a:r>
              <a:rPr lang="en-US" sz="4800" dirty="0">
                <a:solidFill>
                  <a:schemeClr val="bg1"/>
                </a:solidFill>
                <a:effectLst/>
              </a:rPr>
              <a:t>They don’t want Bible truth, because it interferes with the desires of the sinful, world-loving heart; and Satan supplies the deceptions that they love.</a:t>
            </a:r>
          </a:p>
          <a:p>
            <a:pPr marL="0" indent="0">
              <a:buNone/>
            </a:pPr>
            <a:endParaRPr lang="en-US" sz="2400" dirty="0">
              <a:solidFill>
                <a:srgbClr val="FFEF5F"/>
              </a:solidFill>
              <a:effectLst/>
            </a:endParaRPr>
          </a:p>
        </p:txBody>
      </p:sp>
    </p:spTree>
    <p:extLst>
      <p:ext uri="{BB962C8B-B14F-4D97-AF65-F5344CB8AC3E}">
        <p14:creationId xmlns:p14="http://schemas.microsoft.com/office/powerpoint/2010/main" val="1500733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dirty="0">
                <a:solidFill>
                  <a:srgbClr val="FFFF00"/>
                </a:solidFill>
                <a:effectLst/>
              </a:rPr>
              <a:t>Biblical </a:t>
            </a:r>
            <a:r>
              <a:rPr lang="en-US" sz="4800" b="1" dirty="0">
                <a:solidFill>
                  <a:srgbClr val="FFFF00"/>
                </a:solidFill>
                <a:effectLst/>
              </a:rPr>
              <a:t>doctrine</a:t>
            </a:r>
            <a:r>
              <a:rPr lang="en-US" sz="4800" dirty="0">
                <a:solidFill>
                  <a:srgbClr val="FFFF00"/>
                </a:solidFill>
                <a:effectLst/>
              </a:rPr>
              <a:t> </a:t>
            </a:r>
            <a:r>
              <a:rPr lang="en-US" sz="4800" dirty="0">
                <a:solidFill>
                  <a:schemeClr val="bg1"/>
                </a:solidFill>
                <a:effectLst/>
              </a:rPr>
              <a:t>is simply </a:t>
            </a:r>
          </a:p>
          <a:p>
            <a:pPr marL="0" indent="0" algn="ctr">
              <a:buNone/>
            </a:pPr>
            <a:r>
              <a:rPr lang="en-US" sz="4800" dirty="0">
                <a:solidFill>
                  <a:schemeClr val="bg1"/>
                </a:solidFill>
                <a:effectLst/>
              </a:rPr>
              <a:t>the teachings of the Bible</a:t>
            </a:r>
            <a:r>
              <a:rPr lang="en-US" sz="4800" dirty="0">
                <a:solidFill>
                  <a:schemeClr val="bg1"/>
                </a:solidFill>
              </a:rPr>
              <a:t>;</a:t>
            </a:r>
            <a:r>
              <a:rPr lang="en-US" sz="4800" dirty="0">
                <a:solidFill>
                  <a:schemeClr val="bg1"/>
                </a:solidFill>
                <a:effectLst/>
              </a:rPr>
              <a:t> likewise,</a:t>
            </a:r>
          </a:p>
          <a:p>
            <a:pPr marL="0" indent="0" algn="ctr">
              <a:buNone/>
            </a:pPr>
            <a:r>
              <a:rPr lang="en-US" sz="4800" dirty="0">
                <a:solidFill>
                  <a:srgbClr val="FFFF00"/>
                </a:solidFill>
                <a:effectLst/>
              </a:rPr>
              <a:t>Christian </a:t>
            </a:r>
            <a:r>
              <a:rPr lang="en-US" sz="4800" b="1" dirty="0">
                <a:solidFill>
                  <a:srgbClr val="FFFF00"/>
                </a:solidFill>
                <a:effectLst/>
              </a:rPr>
              <a:t>doctrine</a:t>
            </a:r>
            <a:r>
              <a:rPr lang="en-US" sz="4800" dirty="0">
                <a:solidFill>
                  <a:srgbClr val="FFFF00"/>
                </a:solidFill>
                <a:effectLst/>
              </a:rPr>
              <a:t> </a:t>
            </a:r>
            <a:r>
              <a:rPr lang="en-US" sz="4800" dirty="0">
                <a:solidFill>
                  <a:schemeClr val="bg1"/>
                </a:solidFill>
                <a:effectLst/>
              </a:rPr>
              <a:t>is simply </a:t>
            </a:r>
          </a:p>
          <a:p>
            <a:pPr marL="0" indent="0" algn="ctr">
              <a:buNone/>
            </a:pPr>
            <a:r>
              <a:rPr lang="en-US" sz="4800" dirty="0">
                <a:solidFill>
                  <a:schemeClr val="bg1"/>
                </a:solidFill>
                <a:effectLst/>
              </a:rPr>
              <a:t>the teachings of Jesus Christ. </a:t>
            </a:r>
          </a:p>
        </p:txBody>
      </p:sp>
    </p:spTree>
    <p:extLst>
      <p:ext uri="{BB962C8B-B14F-4D97-AF65-F5344CB8AC3E}">
        <p14:creationId xmlns:p14="http://schemas.microsoft.com/office/powerpoint/2010/main" val="1496978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What is </a:t>
            </a:r>
            <a:r>
              <a:rPr lang="en-US" sz="4800" b="1" u="sng" dirty="0">
                <a:solidFill>
                  <a:srgbClr val="FFFF00"/>
                </a:solidFill>
                <a:effectLst/>
              </a:rPr>
              <a:t>Sound</a:t>
            </a:r>
            <a:r>
              <a:rPr lang="en-US" sz="4800" dirty="0">
                <a:solidFill>
                  <a:schemeClr val="bg1"/>
                </a:solidFill>
                <a:effectLst/>
              </a:rPr>
              <a:t> </a:t>
            </a:r>
            <a:r>
              <a:rPr lang="en-US" sz="4800" dirty="0">
                <a:solidFill>
                  <a:srgbClr val="FFFF00"/>
                </a:solidFill>
                <a:effectLst/>
              </a:rPr>
              <a:t>Doctrine</a:t>
            </a:r>
            <a:r>
              <a:rPr lang="en-US" sz="4800" dirty="0">
                <a:solidFill>
                  <a:schemeClr val="bg1"/>
                </a:solidFill>
                <a:effectLst/>
              </a:rPr>
              <a:t>?</a:t>
            </a:r>
          </a:p>
          <a:p>
            <a:pPr marL="0" indent="0" algn="ctr">
              <a:buNone/>
            </a:pPr>
            <a:endParaRPr lang="en-US" sz="4800" b="1" dirty="0">
              <a:solidFill>
                <a:schemeClr val="bg1"/>
              </a:solidFill>
              <a:effectLst/>
            </a:endParaRPr>
          </a:p>
          <a:p>
            <a:pPr marL="0" indent="0" algn="ctr">
              <a:buNone/>
            </a:pPr>
            <a:r>
              <a:rPr lang="en-US" sz="4800" b="1" dirty="0">
                <a:solidFill>
                  <a:schemeClr val="bg1"/>
                </a:solidFill>
                <a:effectLst/>
              </a:rPr>
              <a:t>A sound argument </a:t>
            </a:r>
            <a:r>
              <a:rPr lang="en-US" sz="4800" dirty="0">
                <a:solidFill>
                  <a:schemeClr val="bg1"/>
                </a:solidFill>
                <a:effectLst/>
              </a:rPr>
              <a:t>is one that is both </a:t>
            </a:r>
            <a:r>
              <a:rPr lang="en-US" sz="4800" b="1" dirty="0">
                <a:solidFill>
                  <a:schemeClr val="bg1"/>
                </a:solidFill>
                <a:effectLst/>
              </a:rPr>
              <a:t>valid</a:t>
            </a:r>
            <a:r>
              <a:rPr lang="en-US" sz="4800" dirty="0">
                <a:solidFill>
                  <a:schemeClr val="bg1"/>
                </a:solidFill>
                <a:effectLst/>
              </a:rPr>
              <a:t> – structurally </a:t>
            </a:r>
            <a:r>
              <a:rPr lang="en-US" sz="4800" u="sng" dirty="0">
                <a:solidFill>
                  <a:srgbClr val="FFFF00"/>
                </a:solidFill>
                <a:effectLst/>
              </a:rPr>
              <a:t>logical</a:t>
            </a:r>
            <a:r>
              <a:rPr lang="en-US" sz="4800" dirty="0">
                <a:solidFill>
                  <a:srgbClr val="FFFF00"/>
                </a:solidFill>
                <a:effectLst/>
              </a:rPr>
              <a:t> </a:t>
            </a:r>
            <a:r>
              <a:rPr lang="en-US" sz="4800" dirty="0">
                <a:solidFill>
                  <a:schemeClr val="bg1"/>
                </a:solidFill>
                <a:effectLst/>
              </a:rPr>
              <a:t>– </a:t>
            </a:r>
            <a:r>
              <a:rPr lang="en-US" sz="4800" b="1" dirty="0">
                <a:solidFill>
                  <a:schemeClr val="bg1"/>
                </a:solidFill>
                <a:effectLst/>
              </a:rPr>
              <a:t>and Truthful - </a:t>
            </a:r>
            <a:r>
              <a:rPr lang="en-US" sz="4800" dirty="0">
                <a:solidFill>
                  <a:schemeClr val="bg1"/>
                </a:solidFill>
                <a:effectLst/>
              </a:rPr>
              <a:t>all premises are tested and true.</a:t>
            </a:r>
          </a:p>
        </p:txBody>
      </p:sp>
    </p:spTree>
    <p:extLst>
      <p:ext uri="{BB962C8B-B14F-4D97-AF65-F5344CB8AC3E}">
        <p14:creationId xmlns:p14="http://schemas.microsoft.com/office/powerpoint/2010/main" val="3667125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b="1" dirty="0">
                <a:solidFill>
                  <a:srgbClr val="FFFF00"/>
                </a:solidFill>
              </a:rPr>
              <a:t>The Four Laws of Logic</a:t>
            </a:r>
          </a:p>
        </p:txBody>
      </p:sp>
      <p:sp>
        <p:nvSpPr>
          <p:cNvPr id="2" name="Content Placeholder 1"/>
          <p:cNvSpPr>
            <a:spLocks noGrp="1"/>
          </p:cNvSpPr>
          <p:nvPr>
            <p:ph idx="1"/>
          </p:nvPr>
        </p:nvSpPr>
        <p:spPr>
          <a:xfrm>
            <a:off x="1076960" y="1690688"/>
            <a:ext cx="10276840" cy="4292410"/>
          </a:xfrm>
        </p:spPr>
        <p:txBody>
          <a:bodyPr anchor="ctr">
            <a:noAutofit/>
          </a:bodyPr>
          <a:lstStyle/>
          <a:p>
            <a:pPr marL="457200" indent="-457200">
              <a:lnSpc>
                <a:spcPct val="100000"/>
              </a:lnSpc>
              <a:spcBef>
                <a:spcPts val="600"/>
              </a:spcBef>
              <a:buFont typeface="Arial" charset="0"/>
              <a:buAutoNum type="arabicPeriod"/>
              <a:defRPr/>
            </a:pPr>
            <a:r>
              <a:rPr lang="en-US" sz="4800" dirty="0">
                <a:solidFill>
                  <a:schemeClr val="bg1"/>
                </a:solidFill>
              </a:rPr>
              <a:t>The Law of Identity</a:t>
            </a:r>
          </a:p>
          <a:p>
            <a:pPr marL="457200" indent="-457200">
              <a:lnSpc>
                <a:spcPct val="100000"/>
              </a:lnSpc>
              <a:spcBef>
                <a:spcPts val="600"/>
              </a:spcBef>
              <a:buFont typeface="Arial" charset="0"/>
              <a:buAutoNum type="arabicPeriod"/>
              <a:defRPr/>
            </a:pPr>
            <a:r>
              <a:rPr lang="en-US" sz="4800" dirty="0">
                <a:solidFill>
                  <a:schemeClr val="bg1"/>
                </a:solidFill>
              </a:rPr>
              <a:t>The Law of Non-Contradiction</a:t>
            </a:r>
          </a:p>
          <a:p>
            <a:pPr marL="457200" indent="-457200">
              <a:lnSpc>
                <a:spcPct val="100000"/>
              </a:lnSpc>
              <a:spcBef>
                <a:spcPts val="600"/>
              </a:spcBef>
              <a:buFont typeface="Arial" charset="0"/>
              <a:buAutoNum type="arabicPeriod"/>
              <a:defRPr/>
            </a:pPr>
            <a:r>
              <a:rPr lang="en-US" sz="4800" dirty="0">
                <a:solidFill>
                  <a:schemeClr val="bg1"/>
                </a:solidFill>
              </a:rPr>
              <a:t>The Law of Excluded Middle</a:t>
            </a:r>
          </a:p>
          <a:p>
            <a:pPr marL="457200" indent="-457200">
              <a:lnSpc>
                <a:spcPct val="100000"/>
              </a:lnSpc>
              <a:spcBef>
                <a:spcPts val="600"/>
              </a:spcBef>
              <a:buFont typeface="Arial" charset="0"/>
              <a:buAutoNum type="arabicPeriod"/>
              <a:defRPr/>
            </a:pPr>
            <a:r>
              <a:rPr lang="en-US" sz="4800" dirty="0">
                <a:solidFill>
                  <a:schemeClr val="bg1"/>
                </a:solidFill>
              </a:rPr>
              <a:t>The Law of logical or rational inference</a:t>
            </a:r>
          </a:p>
        </p:txBody>
      </p:sp>
    </p:spTree>
    <p:extLst>
      <p:ext uri="{BB962C8B-B14F-4D97-AF65-F5344CB8AC3E}">
        <p14:creationId xmlns:p14="http://schemas.microsoft.com/office/powerpoint/2010/main" val="3703083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b="1" dirty="0">
                <a:solidFill>
                  <a:srgbClr val="FFFF00"/>
                </a:solidFill>
              </a:rPr>
              <a:t>The Four Laws of Logic</a:t>
            </a:r>
          </a:p>
        </p:txBody>
      </p:sp>
      <p:sp>
        <p:nvSpPr>
          <p:cNvPr id="2" name="Content Placeholder 1"/>
          <p:cNvSpPr>
            <a:spLocks noGrp="1"/>
          </p:cNvSpPr>
          <p:nvPr>
            <p:ph idx="1"/>
          </p:nvPr>
        </p:nvSpPr>
        <p:spPr>
          <a:xfrm>
            <a:off x="1076960" y="1690688"/>
            <a:ext cx="10276840" cy="4292410"/>
          </a:xfrm>
        </p:spPr>
        <p:txBody>
          <a:bodyPr anchor="ctr">
            <a:noAutofit/>
          </a:bodyPr>
          <a:lstStyle/>
          <a:p>
            <a:pPr marL="457200" indent="-457200">
              <a:lnSpc>
                <a:spcPct val="100000"/>
              </a:lnSpc>
              <a:spcBef>
                <a:spcPts val="600"/>
              </a:spcBef>
              <a:buFont typeface="Arial" charset="0"/>
              <a:buAutoNum type="arabicPeriod"/>
              <a:defRPr/>
            </a:pPr>
            <a:r>
              <a:rPr lang="en-US" sz="4800" dirty="0">
                <a:solidFill>
                  <a:schemeClr val="bg1"/>
                </a:solidFill>
              </a:rPr>
              <a:t>The Law of Identity</a:t>
            </a:r>
          </a:p>
          <a:p>
            <a:pPr marL="457200" indent="-457200">
              <a:lnSpc>
                <a:spcPct val="100000"/>
              </a:lnSpc>
              <a:spcBef>
                <a:spcPts val="600"/>
              </a:spcBef>
              <a:buFont typeface="Arial" charset="0"/>
              <a:buAutoNum type="arabicPeriod"/>
              <a:defRPr/>
            </a:pPr>
            <a:r>
              <a:rPr lang="en-US" sz="4800" dirty="0">
                <a:solidFill>
                  <a:schemeClr val="bg1"/>
                </a:solidFill>
              </a:rPr>
              <a:t>The Law of Non-Contradiction</a:t>
            </a:r>
          </a:p>
          <a:p>
            <a:pPr marL="457200" indent="-457200">
              <a:lnSpc>
                <a:spcPct val="100000"/>
              </a:lnSpc>
              <a:spcBef>
                <a:spcPts val="600"/>
              </a:spcBef>
              <a:buFont typeface="Arial" charset="0"/>
              <a:buAutoNum type="arabicPeriod"/>
              <a:defRPr/>
            </a:pPr>
            <a:r>
              <a:rPr lang="en-US" sz="4800" dirty="0">
                <a:solidFill>
                  <a:schemeClr val="bg1"/>
                </a:solidFill>
              </a:rPr>
              <a:t>The Law of Excluded Middle</a:t>
            </a:r>
          </a:p>
          <a:p>
            <a:pPr marL="457200" indent="-457200">
              <a:lnSpc>
                <a:spcPct val="100000"/>
              </a:lnSpc>
              <a:spcBef>
                <a:spcPts val="600"/>
              </a:spcBef>
              <a:buFont typeface="Arial" charset="0"/>
              <a:buAutoNum type="arabicPeriod"/>
              <a:defRPr/>
            </a:pPr>
            <a:r>
              <a:rPr lang="en-US" sz="4800" dirty="0">
                <a:solidFill>
                  <a:srgbClr val="FFFF00"/>
                </a:solidFill>
              </a:rPr>
              <a:t>The Law of logical or rational inference</a:t>
            </a:r>
          </a:p>
        </p:txBody>
      </p:sp>
    </p:spTree>
    <p:extLst>
      <p:ext uri="{BB962C8B-B14F-4D97-AF65-F5344CB8AC3E}">
        <p14:creationId xmlns:p14="http://schemas.microsoft.com/office/powerpoint/2010/main" val="1835117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9259" y="1828800"/>
            <a:ext cx="4606823" cy="4663440"/>
          </a:xfrm>
        </p:spPr>
        <p:txBody>
          <a:bodyPr anchor="ctr">
            <a:noAutofit/>
          </a:bodyPr>
          <a:lstStyle/>
          <a:p>
            <a:pPr marL="342900" indent="-342900">
              <a:buFont typeface="Arial"/>
              <a:buChar char="•"/>
            </a:pPr>
            <a:r>
              <a:rPr lang="en-US" sz="3600" dirty="0">
                <a:solidFill>
                  <a:schemeClr val="bg1"/>
                </a:solidFill>
              </a:rPr>
              <a:t>If A = B</a:t>
            </a:r>
          </a:p>
          <a:p>
            <a:pPr marL="342900" indent="-342900">
              <a:buFont typeface="Arial"/>
              <a:buChar char="•"/>
            </a:pPr>
            <a:r>
              <a:rPr lang="en-US" sz="3600" dirty="0">
                <a:solidFill>
                  <a:schemeClr val="bg1"/>
                </a:solidFill>
              </a:rPr>
              <a:t>If B = C</a:t>
            </a:r>
          </a:p>
          <a:p>
            <a:pPr marL="342900" indent="-342900">
              <a:buFont typeface="Wingdings" charset="2"/>
              <a:buChar char="Ø"/>
            </a:pPr>
            <a:r>
              <a:rPr lang="en-US" sz="3600" dirty="0">
                <a:solidFill>
                  <a:schemeClr val="bg1"/>
                </a:solidFill>
              </a:rPr>
              <a:t>Then A must  = C</a:t>
            </a:r>
          </a:p>
          <a:p>
            <a:pPr marL="342900" indent="-342900">
              <a:buFont typeface="Wingdings" charset="2"/>
              <a:buChar char="Ø"/>
            </a:pPr>
            <a:endParaRPr lang="en-US" sz="3600" dirty="0">
              <a:solidFill>
                <a:schemeClr val="bg1"/>
              </a:solidFill>
            </a:endParaRPr>
          </a:p>
          <a:p>
            <a:pPr algn="ctr"/>
            <a:r>
              <a:rPr lang="en-US" sz="3600" b="1" dirty="0">
                <a:solidFill>
                  <a:schemeClr val="bg1"/>
                </a:solidFill>
              </a:rPr>
              <a:t>Validity Depends on </a:t>
            </a:r>
            <a:r>
              <a:rPr lang="en-US" sz="3600" b="1" dirty="0">
                <a:solidFill>
                  <a:srgbClr val="FFFF00"/>
                </a:solidFill>
              </a:rPr>
              <a:t>Structure</a:t>
            </a:r>
          </a:p>
        </p:txBody>
      </p:sp>
      <p:sp>
        <p:nvSpPr>
          <p:cNvPr id="10" name="Title 1">
            <a:extLst>
              <a:ext uri="{FF2B5EF4-FFF2-40B4-BE49-F238E27FC236}">
                <a16:creationId xmlns:a16="http://schemas.microsoft.com/office/drawing/2014/main" id="{F45C212C-4A20-AB6E-B238-CD195ABF0023}"/>
              </a:ext>
            </a:extLst>
          </p:cNvPr>
          <p:cNvSpPr>
            <a:spLocks noGrp="1"/>
          </p:cNvSpPr>
          <p:nvPr>
            <p:ph type="title"/>
          </p:nvPr>
        </p:nvSpPr>
        <p:spPr>
          <a:xfrm>
            <a:off x="229259" y="228600"/>
            <a:ext cx="4606823" cy="1600200"/>
          </a:xfrm>
        </p:spPr>
        <p:txBody>
          <a:bodyPr anchor="ctr">
            <a:normAutofit/>
          </a:bodyPr>
          <a:lstStyle/>
          <a:p>
            <a:pPr algn="ctr"/>
            <a:r>
              <a:rPr lang="en-US" sz="4800" b="1" dirty="0">
                <a:solidFill>
                  <a:srgbClr val="FFFF00"/>
                </a:solidFill>
              </a:rPr>
              <a:t>A </a:t>
            </a:r>
            <a:r>
              <a:rPr lang="en-US" sz="4800" b="1" u="sng" dirty="0">
                <a:solidFill>
                  <a:srgbClr val="FFFF00"/>
                </a:solidFill>
              </a:rPr>
              <a:t>Valid</a:t>
            </a:r>
            <a:r>
              <a:rPr lang="en-US" sz="4800" b="1" dirty="0">
                <a:solidFill>
                  <a:srgbClr val="FFFF00"/>
                </a:solidFill>
              </a:rPr>
              <a:t> Argument</a:t>
            </a:r>
          </a:p>
        </p:txBody>
      </p:sp>
      <p:pic>
        <p:nvPicPr>
          <p:cNvPr id="13" name="Picture Placeholder 7">
            <a:extLst>
              <a:ext uri="{FF2B5EF4-FFF2-40B4-BE49-F238E27FC236}">
                <a16:creationId xmlns:a16="http://schemas.microsoft.com/office/drawing/2014/main" id="{2EA46FA0-3955-3F57-E9C7-528C425628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a:xfrm>
            <a:off x="4994225" y="0"/>
            <a:ext cx="7197775" cy="6858000"/>
          </a:xfrm>
        </p:spPr>
      </p:pic>
    </p:spTree>
    <p:extLst>
      <p:ext uri="{BB962C8B-B14F-4D97-AF65-F5344CB8AC3E}">
        <p14:creationId xmlns:p14="http://schemas.microsoft.com/office/powerpoint/2010/main" val="1947619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01" y="228600"/>
            <a:ext cx="4606823" cy="1600200"/>
          </a:xfrm>
        </p:spPr>
        <p:txBody>
          <a:bodyPr anchor="ctr">
            <a:normAutofit/>
          </a:bodyPr>
          <a:lstStyle/>
          <a:p>
            <a:pPr algn="ctr"/>
            <a:r>
              <a:rPr lang="en-US" sz="4800" b="1" dirty="0">
                <a:solidFill>
                  <a:srgbClr val="FFFF00"/>
                </a:solidFill>
              </a:rPr>
              <a:t>A </a:t>
            </a:r>
            <a:r>
              <a:rPr lang="en-US" sz="4800" b="1" u="sng" dirty="0">
                <a:solidFill>
                  <a:srgbClr val="FFFF00"/>
                </a:solidFill>
              </a:rPr>
              <a:t>Valid</a:t>
            </a:r>
            <a:r>
              <a:rPr lang="en-US" sz="4800" b="1" dirty="0">
                <a:solidFill>
                  <a:srgbClr val="FFFF00"/>
                </a:solidFill>
              </a:rPr>
              <a:t> Argument</a:t>
            </a:r>
          </a:p>
        </p:txBody>
      </p:sp>
      <p:sp>
        <p:nvSpPr>
          <p:cNvPr id="4" name="Text Placeholder 3"/>
          <p:cNvSpPr>
            <a:spLocks noGrp="1"/>
          </p:cNvSpPr>
          <p:nvPr>
            <p:ph type="body" sz="half" idx="2"/>
          </p:nvPr>
        </p:nvSpPr>
        <p:spPr>
          <a:xfrm>
            <a:off x="262305" y="1452880"/>
            <a:ext cx="4427118" cy="5176520"/>
          </a:xfrm>
        </p:spPr>
        <p:txBody>
          <a:bodyPr anchor="ctr">
            <a:noAutofit/>
          </a:bodyPr>
          <a:lstStyle/>
          <a:p>
            <a:pPr marL="342900" indent="-342900">
              <a:buFont typeface="Arial"/>
              <a:buChar char="•"/>
            </a:pPr>
            <a:r>
              <a:rPr lang="en-US" sz="3600" dirty="0">
                <a:solidFill>
                  <a:srgbClr val="FFFF00"/>
                </a:solidFill>
              </a:rPr>
              <a:t>If</a:t>
            </a:r>
            <a:r>
              <a:rPr lang="en-US" sz="3600" dirty="0">
                <a:solidFill>
                  <a:schemeClr val="bg1"/>
                </a:solidFill>
              </a:rPr>
              <a:t> All purple vegetables are poisonous.</a:t>
            </a:r>
          </a:p>
          <a:p>
            <a:pPr marL="342900" indent="-342900">
              <a:buFont typeface="Arial"/>
              <a:buChar char="•"/>
            </a:pPr>
            <a:r>
              <a:rPr lang="en-US" sz="3600" dirty="0">
                <a:solidFill>
                  <a:srgbClr val="FFFF00"/>
                </a:solidFill>
              </a:rPr>
              <a:t>If</a:t>
            </a:r>
            <a:r>
              <a:rPr lang="en-US" sz="3600" dirty="0">
                <a:solidFill>
                  <a:schemeClr val="bg1"/>
                </a:solidFill>
              </a:rPr>
              <a:t> Carrots are a purple vegetable.</a:t>
            </a:r>
          </a:p>
          <a:p>
            <a:pPr marL="342900" indent="-342900">
              <a:buFont typeface="Wingdings" charset="2"/>
              <a:buChar char="Ø"/>
            </a:pPr>
            <a:r>
              <a:rPr lang="en-US" sz="3600" dirty="0">
                <a:solidFill>
                  <a:srgbClr val="FFFF00"/>
                </a:solidFill>
              </a:rPr>
              <a:t>Then</a:t>
            </a:r>
            <a:r>
              <a:rPr lang="en-US" sz="3600" dirty="0">
                <a:solidFill>
                  <a:schemeClr val="bg1"/>
                </a:solidFill>
              </a:rPr>
              <a:t> carrots are poisonous.    </a:t>
            </a:r>
          </a:p>
        </p:txBody>
      </p:sp>
      <p:pic>
        <p:nvPicPr>
          <p:cNvPr id="11" name="Picture Placeholder 7">
            <a:extLst>
              <a:ext uri="{FF2B5EF4-FFF2-40B4-BE49-F238E27FC236}">
                <a16:creationId xmlns:a16="http://schemas.microsoft.com/office/drawing/2014/main" id="{F97F0B96-3CD7-3C50-C6BA-B69370542B5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a:xfrm>
            <a:off x="4994225" y="0"/>
            <a:ext cx="7197775" cy="6858000"/>
          </a:xfrm>
        </p:spPr>
      </p:pic>
    </p:spTree>
    <p:extLst>
      <p:ext uri="{BB962C8B-B14F-4D97-AF65-F5344CB8AC3E}">
        <p14:creationId xmlns:p14="http://schemas.microsoft.com/office/powerpoint/2010/main" val="2270508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35000" y="1828800"/>
            <a:ext cx="4606823" cy="4704080"/>
          </a:xfrm>
        </p:spPr>
        <p:txBody>
          <a:bodyPr anchor="ctr">
            <a:noAutofit/>
          </a:bodyPr>
          <a:lstStyle/>
          <a:p>
            <a:pPr marL="342900" indent="-342900">
              <a:buFont typeface="Arial"/>
              <a:buChar char="•"/>
            </a:pPr>
            <a:r>
              <a:rPr lang="en-US" sz="3600" dirty="0">
                <a:solidFill>
                  <a:srgbClr val="FFFF00"/>
                </a:solidFill>
              </a:rPr>
              <a:t>If</a:t>
            </a:r>
            <a:r>
              <a:rPr lang="en-US" sz="3600" dirty="0">
                <a:solidFill>
                  <a:schemeClr val="bg1"/>
                </a:solidFill>
              </a:rPr>
              <a:t> the soul is immortal</a:t>
            </a:r>
          </a:p>
          <a:p>
            <a:pPr marL="342900" indent="-342900">
              <a:buFont typeface="Arial"/>
              <a:buChar char="•"/>
            </a:pPr>
            <a:r>
              <a:rPr lang="en-US" sz="3600" dirty="0">
                <a:solidFill>
                  <a:srgbClr val="FFFF00"/>
                </a:solidFill>
              </a:rPr>
              <a:t>If</a:t>
            </a:r>
            <a:r>
              <a:rPr lang="en-US" sz="3600" dirty="0">
                <a:solidFill>
                  <a:schemeClr val="bg1"/>
                </a:solidFill>
              </a:rPr>
              <a:t> “absent from the body, means to be present with the Lord”</a:t>
            </a:r>
          </a:p>
          <a:p>
            <a:pPr marL="342900" indent="-342900">
              <a:buFont typeface="Wingdings" charset="2"/>
              <a:buChar char="Ø"/>
            </a:pPr>
            <a:r>
              <a:rPr lang="en-US" sz="3600" dirty="0">
                <a:solidFill>
                  <a:srgbClr val="FFFF00"/>
                </a:solidFill>
              </a:rPr>
              <a:t>Then</a:t>
            </a:r>
            <a:r>
              <a:rPr lang="en-US" sz="3600" dirty="0">
                <a:solidFill>
                  <a:schemeClr val="bg1"/>
                </a:solidFill>
              </a:rPr>
              <a:t> souls go to heaven when they die.  </a:t>
            </a:r>
          </a:p>
        </p:txBody>
      </p:sp>
      <p:pic>
        <p:nvPicPr>
          <p:cNvPr id="7" name="Picture Placeholder 7">
            <a:extLst>
              <a:ext uri="{FF2B5EF4-FFF2-40B4-BE49-F238E27FC236}">
                <a16:creationId xmlns:a16="http://schemas.microsoft.com/office/drawing/2014/main" id="{0540A792-AC82-87DC-0012-CAB2CD65EF7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a:xfrm>
            <a:off x="4994225" y="0"/>
            <a:ext cx="7197775" cy="6858000"/>
          </a:xfrm>
        </p:spPr>
      </p:pic>
      <p:sp>
        <p:nvSpPr>
          <p:cNvPr id="10" name="Title 1">
            <a:extLst>
              <a:ext uri="{FF2B5EF4-FFF2-40B4-BE49-F238E27FC236}">
                <a16:creationId xmlns:a16="http://schemas.microsoft.com/office/drawing/2014/main" id="{BBF3E8F8-ACC4-C2B6-C9BF-C9CF90DF78F9}"/>
              </a:ext>
            </a:extLst>
          </p:cNvPr>
          <p:cNvSpPr>
            <a:spLocks noGrp="1"/>
          </p:cNvSpPr>
          <p:nvPr>
            <p:ph type="title"/>
          </p:nvPr>
        </p:nvSpPr>
        <p:spPr>
          <a:xfrm>
            <a:off x="235000" y="228600"/>
            <a:ext cx="4606823" cy="1600200"/>
          </a:xfrm>
        </p:spPr>
        <p:txBody>
          <a:bodyPr anchor="ctr">
            <a:normAutofit/>
          </a:bodyPr>
          <a:lstStyle/>
          <a:p>
            <a:pPr algn="ctr"/>
            <a:r>
              <a:rPr lang="en-US" sz="4800" b="1" dirty="0">
                <a:solidFill>
                  <a:srgbClr val="FFFF00"/>
                </a:solidFill>
              </a:rPr>
              <a:t>A </a:t>
            </a:r>
            <a:r>
              <a:rPr lang="en-US" sz="4800" b="1" u="sng" dirty="0">
                <a:solidFill>
                  <a:srgbClr val="FFFF00"/>
                </a:solidFill>
              </a:rPr>
              <a:t>Valid</a:t>
            </a:r>
            <a:r>
              <a:rPr lang="en-US" sz="4800" b="1" dirty="0">
                <a:solidFill>
                  <a:srgbClr val="FFFF00"/>
                </a:solidFill>
              </a:rPr>
              <a:t> Argument</a:t>
            </a:r>
          </a:p>
        </p:txBody>
      </p:sp>
    </p:spTree>
    <p:extLst>
      <p:ext uri="{BB962C8B-B14F-4D97-AF65-F5344CB8AC3E}">
        <p14:creationId xmlns:p14="http://schemas.microsoft.com/office/powerpoint/2010/main" val="33584035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5AF419-3FA3-24DC-29D9-C6180A663BDC}"/>
              </a:ext>
            </a:extLst>
          </p:cNvPr>
          <p:cNvSpPr txBox="1"/>
          <p:nvPr/>
        </p:nvSpPr>
        <p:spPr>
          <a:xfrm>
            <a:off x="980440" y="1905506"/>
            <a:ext cx="10231119" cy="3046988"/>
          </a:xfrm>
          <a:prstGeom prst="rect">
            <a:avLst/>
          </a:prstGeom>
          <a:noFill/>
        </p:spPr>
        <p:txBody>
          <a:bodyPr wrap="square" rtlCol="0">
            <a:spAutoFit/>
          </a:bodyPr>
          <a:lstStyle/>
          <a:p>
            <a:pPr marL="18288" indent="0" algn="ctr">
              <a:buNone/>
            </a:pPr>
            <a:r>
              <a:rPr lang="en-US" sz="4800" b="1" dirty="0">
                <a:solidFill>
                  <a:schemeClr val="bg1"/>
                </a:solidFill>
              </a:rPr>
              <a:t>Duet 19:15; Matt 18:16; 2 Cor 13:1 </a:t>
            </a:r>
          </a:p>
          <a:p>
            <a:pPr marL="18288" indent="0" algn="ctr">
              <a:buNone/>
            </a:pPr>
            <a:r>
              <a:rPr lang="en-US" sz="4800" dirty="0">
                <a:solidFill>
                  <a:schemeClr val="bg1"/>
                </a:solidFill>
              </a:rPr>
              <a:t>“by the mouth of </a:t>
            </a:r>
          </a:p>
          <a:p>
            <a:pPr marL="18288" indent="0" algn="ctr">
              <a:buNone/>
            </a:pPr>
            <a:r>
              <a:rPr lang="en-US" sz="4800" u="sng" dirty="0">
                <a:solidFill>
                  <a:srgbClr val="FFFF00"/>
                </a:solidFill>
              </a:rPr>
              <a:t>two or Three witnesses</a:t>
            </a:r>
            <a:r>
              <a:rPr lang="en-US" sz="4800" dirty="0">
                <a:solidFill>
                  <a:schemeClr val="bg1"/>
                </a:solidFill>
              </a:rPr>
              <a:t> </a:t>
            </a:r>
          </a:p>
          <a:p>
            <a:pPr marL="18288" indent="0" algn="ctr">
              <a:buNone/>
            </a:pPr>
            <a:r>
              <a:rPr lang="en-US" sz="4800" dirty="0">
                <a:solidFill>
                  <a:schemeClr val="bg1"/>
                </a:solidFill>
              </a:rPr>
              <a:t>every word may be established.”</a:t>
            </a:r>
          </a:p>
        </p:txBody>
      </p:sp>
    </p:spTree>
    <p:extLst>
      <p:ext uri="{BB962C8B-B14F-4D97-AF65-F5344CB8AC3E}">
        <p14:creationId xmlns:p14="http://schemas.microsoft.com/office/powerpoint/2010/main" val="1550494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3222" y="463774"/>
            <a:ext cx="7234297" cy="5063266"/>
          </a:xfrm>
        </p:spPr>
        <p:txBody>
          <a:bodyPr>
            <a:noAutofit/>
          </a:bodyPr>
          <a:lstStyle/>
          <a:p>
            <a:pPr marL="18288" indent="0" algn="ctr">
              <a:buNone/>
            </a:pPr>
            <a:r>
              <a:rPr lang="en-US" sz="4800" b="1" u="sng" dirty="0">
                <a:solidFill>
                  <a:srgbClr val="FFFF00"/>
                </a:solidFill>
              </a:rPr>
              <a:t>Ex</a:t>
            </a:r>
            <a:r>
              <a:rPr lang="en-US" sz="4800" b="1" dirty="0">
                <a:solidFill>
                  <a:srgbClr val="FFFF00"/>
                </a:solidFill>
              </a:rPr>
              <a:t>egesis</a:t>
            </a:r>
            <a:r>
              <a:rPr lang="en-US" sz="4800" dirty="0">
                <a:solidFill>
                  <a:schemeClr val="bg1"/>
                </a:solidFill>
              </a:rPr>
              <a:t>: </a:t>
            </a:r>
          </a:p>
          <a:p>
            <a:pPr marL="18288" indent="0" algn="ctr">
              <a:buNone/>
            </a:pPr>
            <a:r>
              <a:rPr lang="en-US" sz="4800" dirty="0">
                <a:solidFill>
                  <a:schemeClr val="bg1"/>
                </a:solidFill>
              </a:rPr>
              <a:t>The Analysis or interpretation of a specific text - an explanation or interpretation of a specific text, especially a religious one.</a:t>
            </a:r>
          </a:p>
        </p:txBody>
      </p:sp>
      <p:sp>
        <p:nvSpPr>
          <p:cNvPr id="4" name="Rectangle 3"/>
          <p:cNvSpPr/>
          <p:nvPr/>
        </p:nvSpPr>
        <p:spPr>
          <a:xfrm>
            <a:off x="1558427" y="1102581"/>
            <a:ext cx="3114795" cy="3785652"/>
          </a:xfrm>
          <a:prstGeom prst="rect">
            <a:avLst/>
          </a:prstGeom>
        </p:spPr>
        <p:txBody>
          <a:bodyPr wrap="square">
            <a:spAutoFit/>
          </a:bodyPr>
          <a:lstStyle/>
          <a:p>
            <a:pPr marL="457200" indent="-457200">
              <a:buFont typeface="+mj-lt"/>
              <a:buAutoNum type="alphaUcPeriod"/>
              <a:defRPr/>
            </a:pPr>
            <a:r>
              <a:rPr lang="en-US" sz="4800" dirty="0">
                <a:solidFill>
                  <a:srgbClr val="FFFF00"/>
                </a:solidFill>
              </a:rPr>
              <a:t>Text</a:t>
            </a:r>
          </a:p>
          <a:p>
            <a:pPr marL="457200" indent="-457200">
              <a:buFont typeface="+mj-lt"/>
              <a:buAutoNum type="alphaUcPeriod"/>
              <a:defRPr/>
            </a:pPr>
            <a:r>
              <a:rPr lang="en-US" sz="4800" dirty="0">
                <a:solidFill>
                  <a:srgbClr val="FFFF00"/>
                </a:solidFill>
              </a:rPr>
              <a:t>Text</a:t>
            </a:r>
          </a:p>
          <a:p>
            <a:pPr marL="457200" indent="-457200">
              <a:buFont typeface="+mj-lt"/>
              <a:buAutoNum type="alphaUcPeriod"/>
              <a:defRPr/>
            </a:pPr>
            <a:r>
              <a:rPr lang="en-US" sz="4800" dirty="0">
                <a:solidFill>
                  <a:srgbClr val="FFFF00"/>
                </a:solidFill>
              </a:rPr>
              <a:t>Text</a:t>
            </a:r>
          </a:p>
          <a:p>
            <a:pPr>
              <a:defRPr/>
            </a:pPr>
            <a:r>
              <a:rPr lang="en-US" sz="4800" dirty="0">
                <a:solidFill>
                  <a:srgbClr val="FFFF00"/>
                </a:solidFill>
              </a:rPr>
              <a:t>_________</a:t>
            </a:r>
          </a:p>
          <a:p>
            <a:pPr>
              <a:defRPr/>
            </a:pPr>
            <a:r>
              <a:rPr lang="en-US" sz="4800" dirty="0">
                <a:solidFill>
                  <a:srgbClr val="FFFF00"/>
                </a:solidFill>
              </a:rPr>
              <a:t>Doctrine</a:t>
            </a:r>
          </a:p>
        </p:txBody>
      </p:sp>
    </p:spTree>
    <p:extLst>
      <p:ext uri="{BB962C8B-B14F-4D97-AF65-F5344CB8AC3E}">
        <p14:creationId xmlns:p14="http://schemas.microsoft.com/office/powerpoint/2010/main" val="353374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87F249-313E-C487-C154-60A8A1E7C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19"/>
            <a:ext cx="12192000" cy="6862119"/>
          </a:xfrm>
          <a:prstGeom prst="rect">
            <a:avLst/>
          </a:prstGeom>
        </p:spPr>
      </p:pic>
      <p:sp>
        <p:nvSpPr>
          <p:cNvPr id="3" name="Subtitle 2"/>
          <p:cNvSpPr>
            <a:spLocks noGrp="1"/>
          </p:cNvSpPr>
          <p:nvPr>
            <p:ph type="subTitle" idx="1"/>
          </p:nvPr>
        </p:nvSpPr>
        <p:spPr>
          <a:xfrm>
            <a:off x="6787979" y="1954385"/>
            <a:ext cx="4193059" cy="1250134"/>
          </a:xfrm>
        </p:spPr>
        <p:txBody>
          <a:bodyPr>
            <a:normAutofit/>
          </a:bodyPr>
          <a:lstStyle/>
          <a:p>
            <a:pPr algn="r"/>
            <a:r>
              <a:rPr lang="en-US" sz="4800" dirty="0">
                <a:solidFill>
                  <a:schemeClr val="bg1"/>
                </a:solidFill>
                <a:latin typeface="Times New Roman" panose="02020603050405020304" pitchFamily="18" charset="0"/>
                <a:cs typeface="Times New Roman" panose="02020603050405020304" pitchFamily="18" charset="0"/>
              </a:rPr>
              <a:t>A Safeguard</a:t>
            </a:r>
          </a:p>
        </p:txBody>
      </p:sp>
    </p:spTree>
    <p:extLst>
      <p:ext uri="{BB962C8B-B14F-4D97-AF65-F5344CB8AC3E}">
        <p14:creationId xmlns:p14="http://schemas.microsoft.com/office/powerpoint/2010/main" val="10297102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3815" y="475108"/>
            <a:ext cx="7474185" cy="5907783"/>
          </a:xfrm>
        </p:spPr>
        <p:txBody>
          <a:bodyPr>
            <a:noAutofit/>
          </a:bodyPr>
          <a:lstStyle/>
          <a:p>
            <a:pPr marL="18288" indent="0" algn="ctr">
              <a:buNone/>
            </a:pPr>
            <a:r>
              <a:rPr lang="en-US" sz="4800" b="1" u="sng" dirty="0">
                <a:solidFill>
                  <a:srgbClr val="FFFF00"/>
                </a:solidFill>
              </a:rPr>
              <a:t>Eis</a:t>
            </a:r>
            <a:r>
              <a:rPr lang="en-US" sz="4800" b="1" dirty="0">
                <a:solidFill>
                  <a:srgbClr val="FFFF00"/>
                </a:solidFill>
              </a:rPr>
              <a:t>egesis</a:t>
            </a:r>
            <a:r>
              <a:rPr lang="en-US" sz="4800" dirty="0">
                <a:solidFill>
                  <a:srgbClr val="FFFF00"/>
                </a:solidFill>
              </a:rPr>
              <a:t>: </a:t>
            </a:r>
          </a:p>
          <a:p>
            <a:pPr marL="18288" indent="0" algn="ctr">
              <a:buNone/>
            </a:pPr>
            <a:r>
              <a:rPr lang="en-US" sz="4800" dirty="0">
                <a:solidFill>
                  <a:schemeClr val="bg1"/>
                </a:solidFill>
              </a:rPr>
              <a:t>an interpretation, especially of Scripture, that expresses the interpreter's own ideas, bias, or the like, rather than the meaning of the text.</a:t>
            </a:r>
          </a:p>
        </p:txBody>
      </p:sp>
      <p:sp>
        <p:nvSpPr>
          <p:cNvPr id="6" name="Rectangle 5"/>
          <p:cNvSpPr/>
          <p:nvPr/>
        </p:nvSpPr>
        <p:spPr>
          <a:xfrm>
            <a:off x="1391920" y="1022189"/>
            <a:ext cx="3071895" cy="4524315"/>
          </a:xfrm>
          <a:prstGeom prst="rect">
            <a:avLst/>
          </a:prstGeom>
        </p:spPr>
        <p:txBody>
          <a:bodyPr wrap="square">
            <a:spAutoFit/>
          </a:bodyPr>
          <a:lstStyle/>
          <a:p>
            <a:pPr>
              <a:defRPr/>
            </a:pPr>
            <a:r>
              <a:rPr lang="en-US" sz="4800" dirty="0">
                <a:solidFill>
                  <a:srgbClr val="FFFF00"/>
                </a:solidFill>
              </a:rPr>
              <a:t>Doctrine</a:t>
            </a:r>
          </a:p>
          <a:p>
            <a:pPr>
              <a:defRPr/>
            </a:pPr>
            <a:r>
              <a:rPr lang="en-US" sz="4800" dirty="0">
                <a:solidFill>
                  <a:srgbClr val="FFFF00"/>
                </a:solidFill>
              </a:rPr>
              <a:t>_________</a:t>
            </a:r>
          </a:p>
          <a:p>
            <a:pPr>
              <a:buFont typeface="Arial" charset="0"/>
              <a:buAutoNum type="alphaUcPeriod"/>
              <a:defRPr/>
            </a:pPr>
            <a:r>
              <a:rPr lang="en-US" sz="4800" dirty="0">
                <a:solidFill>
                  <a:srgbClr val="FFFF00"/>
                </a:solidFill>
              </a:rPr>
              <a:t>Text</a:t>
            </a:r>
          </a:p>
          <a:p>
            <a:pPr>
              <a:buFont typeface="Arial" charset="0"/>
              <a:buAutoNum type="alphaUcPeriod"/>
              <a:defRPr/>
            </a:pPr>
            <a:r>
              <a:rPr lang="en-US" sz="4800" dirty="0">
                <a:solidFill>
                  <a:srgbClr val="FFFF00"/>
                </a:solidFill>
              </a:rPr>
              <a:t>Text</a:t>
            </a:r>
          </a:p>
          <a:p>
            <a:pPr>
              <a:buFont typeface="Arial" charset="0"/>
              <a:buAutoNum type="alphaUcPeriod"/>
              <a:defRPr/>
            </a:pPr>
            <a:r>
              <a:rPr lang="en-US" sz="4800" dirty="0">
                <a:solidFill>
                  <a:srgbClr val="FFFF00"/>
                </a:solidFill>
              </a:rPr>
              <a:t>Text</a:t>
            </a:r>
          </a:p>
          <a:p>
            <a:pPr marL="457200" indent="-457200">
              <a:buFont typeface="+mj-lt"/>
              <a:buAutoNum type="arabicPeriod"/>
              <a:defRPr/>
            </a:pPr>
            <a:endParaRPr lang="en-US" sz="4800" dirty="0">
              <a:solidFill>
                <a:srgbClr val="FFFF00"/>
              </a:solidFill>
            </a:endParaRPr>
          </a:p>
        </p:txBody>
      </p:sp>
    </p:spTree>
    <p:extLst>
      <p:ext uri="{BB962C8B-B14F-4D97-AF65-F5344CB8AC3E}">
        <p14:creationId xmlns:p14="http://schemas.microsoft.com/office/powerpoint/2010/main" val="40720646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369820" y="255033"/>
            <a:ext cx="7452360" cy="1270940"/>
          </a:xfrm>
        </p:spPr>
        <p:txBody>
          <a:bodyPr>
            <a:normAutofit/>
          </a:bodyPr>
          <a:lstStyle/>
          <a:p>
            <a:pPr marL="18288" indent="0" algn="ctr">
              <a:buNone/>
            </a:pPr>
            <a:r>
              <a:rPr lang="en-US" sz="2400" b="1" dirty="0">
                <a:solidFill>
                  <a:srgbClr val="FFFF00"/>
                </a:solidFill>
              </a:rPr>
              <a:t>THEOLOGICAL PING PONG</a:t>
            </a:r>
          </a:p>
        </p:txBody>
      </p:sp>
      <p:sp>
        <p:nvSpPr>
          <p:cNvPr id="7" name="Text Box 6"/>
          <p:cNvSpPr txBox="1">
            <a:spLocks noChangeArrowheads="1"/>
          </p:cNvSpPr>
          <p:nvPr/>
        </p:nvSpPr>
        <p:spPr bwMode="auto">
          <a:xfrm>
            <a:off x="1345343" y="674638"/>
            <a:ext cx="3176498" cy="23083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AutoNum type="alphaUcPeriod"/>
            </a:pPr>
            <a:r>
              <a:rPr lang="en-US" sz="4800" dirty="0">
                <a:solidFill>
                  <a:schemeClr val="bg1"/>
                </a:solidFill>
                <a:latin typeface="+mn-lt"/>
              </a:rPr>
              <a:t>Text</a:t>
            </a:r>
          </a:p>
          <a:p>
            <a:pPr>
              <a:buFont typeface="Arial" charset="0"/>
              <a:buAutoNum type="alphaUcPeriod"/>
            </a:pPr>
            <a:r>
              <a:rPr lang="en-US" sz="4800" dirty="0">
                <a:solidFill>
                  <a:schemeClr val="bg1"/>
                </a:solidFill>
                <a:latin typeface="+mn-lt"/>
              </a:rPr>
              <a:t>Text</a:t>
            </a:r>
          </a:p>
          <a:p>
            <a:pPr>
              <a:buFont typeface="Arial" charset="0"/>
              <a:buAutoNum type="alphaUcPeriod"/>
            </a:pPr>
            <a:r>
              <a:rPr lang="en-US" sz="4800" dirty="0">
                <a:solidFill>
                  <a:schemeClr val="bg1"/>
                </a:solidFill>
                <a:latin typeface="+mn-lt"/>
              </a:rPr>
              <a:t>Text</a:t>
            </a:r>
          </a:p>
        </p:txBody>
      </p:sp>
      <p:sp>
        <p:nvSpPr>
          <p:cNvPr id="8" name="Rectangle 7"/>
          <p:cNvSpPr/>
          <p:nvPr/>
        </p:nvSpPr>
        <p:spPr>
          <a:xfrm>
            <a:off x="949103" y="2400201"/>
            <a:ext cx="3361289" cy="1569660"/>
          </a:xfrm>
          <a:prstGeom prst="rect">
            <a:avLst/>
          </a:prstGeom>
        </p:spPr>
        <p:txBody>
          <a:bodyPr wrap="square">
            <a:spAutoFit/>
          </a:bodyPr>
          <a:lstStyle/>
          <a:p>
            <a:pPr algn="ctr">
              <a:defRPr/>
            </a:pPr>
            <a:r>
              <a:rPr lang="en-US" sz="4800" dirty="0">
                <a:solidFill>
                  <a:srgbClr val="FFFFFF"/>
                </a:solidFill>
              </a:rPr>
              <a:t>_________</a:t>
            </a:r>
          </a:p>
          <a:p>
            <a:pPr marL="457200" indent="-457200">
              <a:buFont typeface="+mj-lt"/>
              <a:buAutoNum type="arabicPeriod"/>
              <a:defRPr/>
            </a:pPr>
            <a:r>
              <a:rPr lang="en-US" sz="4800" dirty="0">
                <a:solidFill>
                  <a:srgbClr val="FFFFFF"/>
                </a:solidFill>
              </a:rPr>
              <a:t>Doctrine X</a:t>
            </a:r>
          </a:p>
        </p:txBody>
      </p:sp>
      <p:sp>
        <p:nvSpPr>
          <p:cNvPr id="9" name="Rectangle 8"/>
          <p:cNvSpPr>
            <a:spLocks noChangeArrowheads="1"/>
          </p:cNvSpPr>
          <p:nvPr/>
        </p:nvSpPr>
        <p:spPr bwMode="auto">
          <a:xfrm>
            <a:off x="2189321" y="4860079"/>
            <a:ext cx="781335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4800" b="1" dirty="0">
                <a:solidFill>
                  <a:schemeClr val="bg1"/>
                </a:solidFill>
              </a:rPr>
              <a:t>The Law of Non-Contradiction</a:t>
            </a:r>
          </a:p>
        </p:txBody>
      </p:sp>
      <p:sp>
        <p:nvSpPr>
          <p:cNvPr id="10" name="TextBox 9"/>
          <p:cNvSpPr txBox="1"/>
          <p:nvPr/>
        </p:nvSpPr>
        <p:spPr>
          <a:xfrm>
            <a:off x="903690" y="4654213"/>
            <a:ext cx="3406702" cy="1569660"/>
          </a:xfrm>
          <a:prstGeom prst="rect">
            <a:avLst/>
          </a:prstGeom>
          <a:noFill/>
        </p:spPr>
        <p:txBody>
          <a:bodyPr wrap="none">
            <a:spAutoFit/>
          </a:bodyPr>
          <a:lstStyle/>
          <a:p>
            <a:pPr algn="ctr">
              <a:defRPr/>
            </a:pPr>
            <a:r>
              <a:rPr lang="en-US" sz="4800" dirty="0">
                <a:solidFill>
                  <a:srgbClr val="FFC000"/>
                </a:solidFill>
              </a:rPr>
              <a:t>_________</a:t>
            </a:r>
          </a:p>
          <a:p>
            <a:pPr marL="457200" indent="-457200">
              <a:buFont typeface="+mj-lt"/>
              <a:buAutoNum type="arabicPeriod" startAt="3"/>
              <a:defRPr/>
            </a:pPr>
            <a:r>
              <a:rPr lang="en-US" sz="4800" dirty="0">
                <a:solidFill>
                  <a:srgbClr val="FFC000"/>
                </a:solidFill>
              </a:rPr>
              <a:t>Doctrine X </a:t>
            </a:r>
          </a:p>
        </p:txBody>
      </p:sp>
      <p:sp>
        <p:nvSpPr>
          <p:cNvPr id="11" name="Rectangle 10"/>
          <p:cNvSpPr/>
          <p:nvPr/>
        </p:nvSpPr>
        <p:spPr>
          <a:xfrm>
            <a:off x="7999089" y="2400201"/>
            <a:ext cx="3276600" cy="1569660"/>
          </a:xfrm>
          <a:prstGeom prst="rect">
            <a:avLst/>
          </a:prstGeom>
        </p:spPr>
        <p:txBody>
          <a:bodyPr wrap="square">
            <a:spAutoFit/>
          </a:bodyPr>
          <a:lstStyle/>
          <a:p>
            <a:pPr algn="ctr">
              <a:defRPr/>
            </a:pPr>
            <a:r>
              <a:rPr lang="en-US" sz="4800" dirty="0">
                <a:solidFill>
                  <a:srgbClr val="FFFF00"/>
                </a:solidFill>
              </a:rPr>
              <a:t>_________</a:t>
            </a:r>
          </a:p>
          <a:p>
            <a:pPr marL="457200" indent="-457200">
              <a:buFont typeface="+mj-lt"/>
              <a:buAutoNum type="arabicPeriod" startAt="2"/>
              <a:defRPr/>
            </a:pPr>
            <a:r>
              <a:rPr lang="en-US" sz="4800" dirty="0">
                <a:solidFill>
                  <a:srgbClr val="FFFF00"/>
                </a:solidFill>
              </a:rPr>
              <a:t>Doctrine X</a:t>
            </a:r>
          </a:p>
        </p:txBody>
      </p:sp>
      <p:sp>
        <p:nvSpPr>
          <p:cNvPr id="13" name="Rectangle 12"/>
          <p:cNvSpPr>
            <a:spLocks noChangeArrowheads="1"/>
          </p:cNvSpPr>
          <p:nvPr/>
        </p:nvSpPr>
        <p:spPr bwMode="auto">
          <a:xfrm>
            <a:off x="8395329" y="674000"/>
            <a:ext cx="248412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7200" indent="-457200">
              <a:buFont typeface="Arial" charset="0"/>
              <a:buAutoNum type="alphaUcPeriod" startAt="12"/>
            </a:pPr>
            <a:r>
              <a:rPr lang="en-US" sz="4800" dirty="0">
                <a:solidFill>
                  <a:srgbClr val="FFFF00"/>
                </a:solidFill>
              </a:rPr>
              <a:t>Text</a:t>
            </a:r>
          </a:p>
          <a:p>
            <a:pPr marL="457200" indent="-457200">
              <a:buFont typeface="Arial" charset="0"/>
              <a:buAutoNum type="alphaUcPeriod" startAt="12"/>
            </a:pPr>
            <a:r>
              <a:rPr lang="en-US" sz="4800" dirty="0">
                <a:solidFill>
                  <a:srgbClr val="FFFF00"/>
                </a:solidFill>
              </a:rPr>
              <a:t>Text</a:t>
            </a:r>
          </a:p>
          <a:p>
            <a:pPr marL="457200" indent="-457200">
              <a:buFont typeface="Arial" charset="0"/>
              <a:buAutoNum type="alphaUcPeriod" startAt="12"/>
            </a:pPr>
            <a:r>
              <a:rPr lang="en-US" sz="4800" dirty="0">
                <a:solidFill>
                  <a:srgbClr val="FFFF00"/>
                </a:solidFill>
              </a:rPr>
              <a:t>Text</a:t>
            </a:r>
          </a:p>
        </p:txBody>
      </p:sp>
    </p:spTree>
    <p:extLst>
      <p:ext uri="{BB962C8B-B14F-4D97-AF65-F5344CB8AC3E}">
        <p14:creationId xmlns:p14="http://schemas.microsoft.com/office/powerpoint/2010/main" val="128919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0" presetClass="path" presetSubtype="0" accel="50000" decel="50000" fill="hold" grpId="1" nodeType="withEffect">
                                  <p:stCondLst>
                                    <p:cond delay="0"/>
                                  </p:stCondLst>
                                  <p:childTnLst>
                                    <p:animMotion origin="layout" path="M -4.58333E-6 3.33333E-6 L -0.57643 0.31227 " pathEditMode="relative" rAng="0" ptsTypes="AA">
                                      <p:cBhvr>
                                        <p:cTn id="12" dur="2000" fill="hold"/>
                                        <p:tgtEl>
                                          <p:spTgt spid="13"/>
                                        </p:tgtEl>
                                        <p:attrNameLst>
                                          <p:attrName>ppt_x</p:attrName>
                                          <p:attrName>ppt_y</p:attrName>
                                        </p:attrNameLst>
                                      </p:cBhvr>
                                      <p:rCtr x="-28828" y="15602"/>
                                    </p:animMotion>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300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3"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2 Timothy 4:3-4 </a:t>
            </a:r>
          </a:p>
          <a:p>
            <a:pPr marL="0" indent="0" algn="ctr">
              <a:buNone/>
            </a:pPr>
            <a:r>
              <a:rPr lang="en-US" sz="4800" dirty="0">
                <a:solidFill>
                  <a:schemeClr val="bg1"/>
                </a:solidFill>
                <a:effectLst/>
              </a:rPr>
              <a:t>For the time will come when they will not endure </a:t>
            </a:r>
            <a:r>
              <a:rPr lang="en-US" sz="4800" b="1" u="sng" dirty="0">
                <a:solidFill>
                  <a:schemeClr val="bg1"/>
                </a:solidFill>
                <a:effectLst/>
              </a:rPr>
              <a:t>sound doctrine</a:t>
            </a:r>
            <a:r>
              <a:rPr lang="en-US" sz="4800" dirty="0">
                <a:solidFill>
                  <a:schemeClr val="bg1"/>
                </a:solidFill>
                <a:effectLst/>
              </a:rPr>
              <a:t>, … because they have itching ears, … be turned aside to fables. </a:t>
            </a:r>
          </a:p>
        </p:txBody>
      </p:sp>
    </p:spTree>
    <p:extLst>
      <p:ext uri="{BB962C8B-B14F-4D97-AF65-F5344CB8AC3E}">
        <p14:creationId xmlns:p14="http://schemas.microsoft.com/office/powerpoint/2010/main" val="760179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2 Peter 2:1</a:t>
            </a:r>
            <a:r>
              <a:rPr lang="en-US" sz="4800" dirty="0">
                <a:solidFill>
                  <a:schemeClr val="bg1"/>
                </a:solidFill>
                <a:effectLst/>
              </a:rPr>
              <a:t> </a:t>
            </a:r>
          </a:p>
          <a:p>
            <a:pPr marL="0" indent="0" algn="ctr">
              <a:buNone/>
            </a:pPr>
            <a:r>
              <a:rPr lang="en-US" sz="4800" dirty="0">
                <a:solidFill>
                  <a:schemeClr val="bg1"/>
                </a:solidFill>
                <a:effectLst/>
              </a:rPr>
              <a:t>But there were also false prophets </a:t>
            </a:r>
            <a:r>
              <a:rPr lang="en-US" sz="4800" u="sng" dirty="0">
                <a:solidFill>
                  <a:schemeClr val="bg1"/>
                </a:solidFill>
                <a:effectLst/>
              </a:rPr>
              <a:t>among the people</a:t>
            </a:r>
            <a:r>
              <a:rPr lang="en-US" sz="4800" dirty="0">
                <a:solidFill>
                  <a:schemeClr val="bg1"/>
                </a:solidFill>
                <a:effectLst/>
              </a:rPr>
              <a:t>, even as </a:t>
            </a:r>
            <a:r>
              <a:rPr lang="en-US" sz="4800" dirty="0">
                <a:solidFill>
                  <a:srgbClr val="FFFF00"/>
                </a:solidFill>
                <a:effectLst/>
              </a:rPr>
              <a:t>there will be false teachers </a:t>
            </a:r>
            <a:r>
              <a:rPr lang="en-US" sz="4800" u="sng" dirty="0">
                <a:solidFill>
                  <a:srgbClr val="FFFF00"/>
                </a:solidFill>
                <a:effectLst/>
              </a:rPr>
              <a:t>among you</a:t>
            </a:r>
            <a:r>
              <a:rPr lang="en-US" sz="4800" dirty="0">
                <a:solidFill>
                  <a:schemeClr val="bg1"/>
                </a:solidFill>
                <a:effectLst/>
              </a:rPr>
              <a:t>, who will </a:t>
            </a:r>
            <a:r>
              <a:rPr lang="en-US" sz="4800" u="sng" dirty="0">
                <a:solidFill>
                  <a:srgbClr val="FFFF00"/>
                </a:solidFill>
                <a:effectLst/>
              </a:rPr>
              <a:t>secretly</a:t>
            </a:r>
            <a:r>
              <a:rPr lang="en-US" sz="4800" dirty="0">
                <a:solidFill>
                  <a:schemeClr val="bg1"/>
                </a:solidFill>
                <a:effectLst/>
              </a:rPr>
              <a:t> bring in destructive heresies, even denying the Lord who bought them, and bring on themselves swift destruction.</a:t>
            </a:r>
          </a:p>
        </p:txBody>
      </p:sp>
    </p:spTree>
    <p:extLst>
      <p:ext uri="{BB962C8B-B14F-4D97-AF65-F5344CB8AC3E}">
        <p14:creationId xmlns:p14="http://schemas.microsoft.com/office/powerpoint/2010/main" val="33174671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2 Corinthians 11:13-15</a:t>
            </a:r>
            <a:r>
              <a:rPr lang="en-US" sz="4800" dirty="0">
                <a:solidFill>
                  <a:schemeClr val="bg1"/>
                </a:solidFill>
                <a:effectLst/>
              </a:rPr>
              <a:t> </a:t>
            </a:r>
          </a:p>
          <a:p>
            <a:pPr marL="0" indent="0" algn="ctr">
              <a:buNone/>
            </a:pPr>
            <a:r>
              <a:rPr lang="en-US" sz="4800" dirty="0">
                <a:solidFill>
                  <a:schemeClr val="bg1"/>
                </a:solidFill>
                <a:effectLst/>
              </a:rPr>
              <a:t>For such are </a:t>
            </a:r>
            <a:r>
              <a:rPr lang="en-US" sz="4800" dirty="0">
                <a:solidFill>
                  <a:srgbClr val="FFFF00"/>
                </a:solidFill>
                <a:effectLst/>
              </a:rPr>
              <a:t>false apostles</a:t>
            </a:r>
            <a:r>
              <a:rPr lang="en-US" sz="4800" dirty="0">
                <a:solidFill>
                  <a:schemeClr val="bg1"/>
                </a:solidFill>
                <a:effectLst/>
              </a:rPr>
              <a:t>, deceitful workers, transforming themselves into </a:t>
            </a:r>
            <a:r>
              <a:rPr lang="en-US" sz="4800" u="sng" dirty="0">
                <a:solidFill>
                  <a:schemeClr val="bg1"/>
                </a:solidFill>
                <a:effectLst/>
              </a:rPr>
              <a:t>apostles of Christ</a:t>
            </a:r>
            <a:r>
              <a:rPr lang="en-US" sz="4800" dirty="0">
                <a:solidFill>
                  <a:schemeClr val="bg1"/>
                </a:solidFill>
                <a:effectLst/>
              </a:rPr>
              <a:t>.  And no wonder! For Satan himself transforms himself into an </a:t>
            </a:r>
            <a:r>
              <a:rPr lang="en-US" sz="4800" u="sng" dirty="0">
                <a:solidFill>
                  <a:schemeClr val="bg1"/>
                </a:solidFill>
                <a:effectLst/>
              </a:rPr>
              <a:t>angel of light</a:t>
            </a:r>
            <a:r>
              <a:rPr lang="en-US" sz="4800" dirty="0">
                <a:solidFill>
                  <a:schemeClr val="bg1"/>
                </a:solidFill>
                <a:effectLst/>
              </a:rPr>
              <a:t>.  </a:t>
            </a:r>
          </a:p>
        </p:txBody>
      </p:sp>
    </p:spTree>
    <p:extLst>
      <p:ext uri="{BB962C8B-B14F-4D97-AF65-F5344CB8AC3E}">
        <p14:creationId xmlns:p14="http://schemas.microsoft.com/office/powerpoint/2010/main" val="19088372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dirty="0">
                <a:solidFill>
                  <a:srgbClr val="FFFF00"/>
                </a:solidFill>
                <a:effectLst/>
              </a:rPr>
              <a:t>Therefore</a:t>
            </a:r>
            <a:r>
              <a:rPr lang="en-US" sz="4800" dirty="0">
                <a:solidFill>
                  <a:schemeClr val="bg1"/>
                </a:solidFill>
                <a:effectLst/>
              </a:rPr>
              <a:t> it is no great thing if </a:t>
            </a:r>
            <a:r>
              <a:rPr lang="en-US" sz="4800" dirty="0">
                <a:solidFill>
                  <a:srgbClr val="FFFF00"/>
                </a:solidFill>
                <a:effectLst/>
              </a:rPr>
              <a:t>his ministers</a:t>
            </a:r>
            <a:r>
              <a:rPr lang="en-US" sz="4800" dirty="0">
                <a:solidFill>
                  <a:schemeClr val="bg1"/>
                </a:solidFill>
                <a:effectLst/>
              </a:rPr>
              <a:t> also transform themselves into </a:t>
            </a:r>
            <a:r>
              <a:rPr lang="en-US" sz="4800" u="sng" dirty="0">
                <a:solidFill>
                  <a:schemeClr val="bg1"/>
                </a:solidFill>
                <a:effectLst/>
              </a:rPr>
              <a:t>ministers of righteousness</a:t>
            </a:r>
            <a:r>
              <a:rPr lang="en-US" sz="4800" dirty="0">
                <a:solidFill>
                  <a:schemeClr val="bg1"/>
                </a:solidFill>
                <a:effectLst/>
              </a:rPr>
              <a:t>, whose end will be according to their works.</a:t>
            </a:r>
          </a:p>
        </p:txBody>
      </p:sp>
    </p:spTree>
    <p:extLst>
      <p:ext uri="{BB962C8B-B14F-4D97-AF65-F5344CB8AC3E}">
        <p14:creationId xmlns:p14="http://schemas.microsoft.com/office/powerpoint/2010/main" val="31962420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2 Timothy 2:15 </a:t>
            </a:r>
          </a:p>
          <a:p>
            <a:pPr marL="0" indent="0" algn="ctr">
              <a:buNone/>
            </a:pPr>
            <a:r>
              <a:rPr lang="en-US" sz="4800" dirty="0">
                <a:solidFill>
                  <a:schemeClr val="bg1"/>
                </a:solidFill>
                <a:effectLst/>
              </a:rPr>
              <a:t>Be diligent to present yourself approved to God, a worker who does not need to be ashamed, </a:t>
            </a:r>
            <a:r>
              <a:rPr lang="en-US" sz="4800" dirty="0">
                <a:solidFill>
                  <a:srgbClr val="FFFF00"/>
                </a:solidFill>
                <a:effectLst/>
              </a:rPr>
              <a:t>rightly dividing the word of truth. </a:t>
            </a:r>
          </a:p>
        </p:txBody>
      </p:sp>
    </p:spTree>
    <p:extLst>
      <p:ext uri="{BB962C8B-B14F-4D97-AF65-F5344CB8AC3E}">
        <p14:creationId xmlns:p14="http://schemas.microsoft.com/office/powerpoint/2010/main" val="2883618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jesus-teaching-in-temple.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Tree>
    <p:extLst>
      <p:ext uri="{BB962C8B-B14F-4D97-AF65-F5344CB8AC3E}">
        <p14:creationId xmlns:p14="http://schemas.microsoft.com/office/powerpoint/2010/main" val="14144559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160" y="1536174"/>
            <a:ext cx="10393680" cy="3785652"/>
          </a:xfrm>
          <a:prstGeom prst="rect">
            <a:avLst/>
          </a:prstGeom>
        </p:spPr>
        <p:txBody>
          <a:bodyPr wrap="square" anchor="ctr">
            <a:spAutoFit/>
          </a:bodyPr>
          <a:lstStyle/>
          <a:p>
            <a:pPr algn="ctr"/>
            <a:r>
              <a:rPr lang="en-US" sz="4800" dirty="0">
                <a:solidFill>
                  <a:schemeClr val="bg1"/>
                </a:solidFill>
              </a:rPr>
              <a:t>"How come our LEADERS and </a:t>
            </a:r>
          </a:p>
          <a:p>
            <a:pPr algn="ctr"/>
            <a:r>
              <a:rPr lang="en-US" sz="4800" dirty="0">
                <a:solidFill>
                  <a:schemeClr val="bg1"/>
                </a:solidFill>
              </a:rPr>
              <a:t>SCHOLARS don’t believe on Jesus?”</a:t>
            </a:r>
          </a:p>
          <a:p>
            <a:pPr algn="ctr"/>
            <a:endParaRPr lang="en-US" sz="4800" dirty="0">
              <a:solidFill>
                <a:schemeClr val="bg1"/>
              </a:solidFill>
            </a:endParaRPr>
          </a:p>
          <a:p>
            <a:pPr algn="ctr"/>
            <a:r>
              <a:rPr lang="en-US" sz="4800" dirty="0">
                <a:solidFill>
                  <a:schemeClr val="bg1"/>
                </a:solidFill>
              </a:rPr>
              <a:t>“Wouldn’t they receive Him </a:t>
            </a:r>
          </a:p>
          <a:p>
            <a:pPr algn="ctr"/>
            <a:r>
              <a:rPr lang="en-US" sz="4800" dirty="0">
                <a:solidFill>
                  <a:schemeClr val="bg1"/>
                </a:solidFill>
              </a:rPr>
              <a:t>if He were the Christ?”</a:t>
            </a:r>
          </a:p>
        </p:txBody>
      </p:sp>
    </p:spTree>
    <p:extLst>
      <p:ext uri="{BB962C8B-B14F-4D97-AF65-F5344CB8AC3E}">
        <p14:creationId xmlns:p14="http://schemas.microsoft.com/office/powerpoint/2010/main" val="25976591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160" y="1905506"/>
            <a:ext cx="10393680" cy="3046988"/>
          </a:xfrm>
          <a:prstGeom prst="rect">
            <a:avLst/>
          </a:prstGeom>
        </p:spPr>
        <p:txBody>
          <a:bodyPr wrap="square" anchor="ctr">
            <a:spAutoFit/>
          </a:bodyPr>
          <a:lstStyle/>
          <a:p>
            <a:pPr algn="ctr"/>
            <a:r>
              <a:rPr lang="en-US" sz="4800" dirty="0">
                <a:solidFill>
                  <a:schemeClr val="bg1"/>
                </a:solidFill>
              </a:rPr>
              <a:t>Christ’s warning of the </a:t>
            </a:r>
            <a:r>
              <a:rPr lang="en-US" sz="4800" dirty="0">
                <a:solidFill>
                  <a:srgbClr val="FFFF00"/>
                </a:solidFill>
              </a:rPr>
              <a:t>leaven</a:t>
            </a:r>
            <a:r>
              <a:rPr lang="en-US" sz="4800" dirty="0">
                <a:solidFill>
                  <a:schemeClr val="bg1"/>
                </a:solidFill>
              </a:rPr>
              <a:t> of the Pharisees was not just for His time but a warning for future generations.</a:t>
            </a:r>
          </a:p>
          <a:p>
            <a:pPr algn="ctr"/>
            <a:r>
              <a:rPr lang="en-US" sz="4800" dirty="0">
                <a:solidFill>
                  <a:schemeClr val="bg1"/>
                </a:solidFill>
              </a:rPr>
              <a:t> </a:t>
            </a:r>
          </a:p>
        </p:txBody>
      </p:sp>
    </p:spTree>
    <p:extLst>
      <p:ext uri="{BB962C8B-B14F-4D97-AF65-F5344CB8AC3E}">
        <p14:creationId xmlns:p14="http://schemas.microsoft.com/office/powerpoint/2010/main" val="113416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bg1"/>
                </a:solidFill>
              </a:rPr>
              <a:t>A Safeguard:</a:t>
            </a:r>
          </a:p>
        </p:txBody>
      </p:sp>
      <p:sp>
        <p:nvSpPr>
          <p:cNvPr id="3" name="Content Placeholder 2"/>
          <p:cNvSpPr>
            <a:spLocks noGrp="1"/>
          </p:cNvSpPr>
          <p:nvPr>
            <p:ph idx="1"/>
          </p:nvPr>
        </p:nvSpPr>
        <p:spPr>
          <a:xfrm>
            <a:off x="838200" y="1690687"/>
            <a:ext cx="10515600" cy="4802187"/>
          </a:xfrm>
        </p:spPr>
        <p:txBody>
          <a:bodyPr>
            <a:noAutofit/>
          </a:bodyPr>
          <a:lstStyle/>
          <a:p>
            <a:pPr marL="0" indent="0" algn="ctr">
              <a:buNone/>
            </a:pPr>
            <a:r>
              <a:rPr lang="en-US" sz="4000" b="1" i="1" dirty="0">
                <a:solidFill>
                  <a:schemeClr val="bg1"/>
                </a:solidFill>
                <a:cs typeface="Times New Roman" panose="02020603050405020304" pitchFamily="18" charset="0"/>
              </a:rPr>
              <a:t>Noun</a:t>
            </a:r>
            <a:r>
              <a:rPr lang="en-US" sz="4000" i="1" dirty="0">
                <a:solidFill>
                  <a:schemeClr val="bg1"/>
                </a:solidFill>
                <a:cs typeface="Times New Roman" panose="02020603050405020304" pitchFamily="18" charset="0"/>
              </a:rPr>
              <a:t>: </a:t>
            </a:r>
            <a:r>
              <a:rPr lang="en-US" sz="4000" dirty="0">
                <a:solidFill>
                  <a:schemeClr val="bg1"/>
                </a:solidFill>
                <a:cs typeface="Times New Roman" panose="02020603050405020304" pitchFamily="18" charset="0"/>
              </a:rPr>
              <a:t>something that serves as a </a:t>
            </a:r>
            <a:r>
              <a:rPr lang="en-US" sz="4000" dirty="0">
                <a:solidFill>
                  <a:srgbClr val="FFFF00"/>
                </a:solidFill>
                <a:cs typeface="Times New Roman" panose="02020603050405020304" pitchFamily="18" charset="0"/>
              </a:rPr>
              <a:t>protection</a:t>
            </a:r>
            <a:r>
              <a:rPr lang="en-US" sz="4000" dirty="0">
                <a:solidFill>
                  <a:schemeClr val="bg1"/>
                </a:solidFill>
                <a:cs typeface="Times New Roman" panose="02020603050405020304" pitchFamily="18" charset="0"/>
              </a:rPr>
              <a:t> or </a:t>
            </a:r>
            <a:r>
              <a:rPr lang="en-US" sz="4000" dirty="0">
                <a:solidFill>
                  <a:srgbClr val="FFFF00"/>
                </a:solidFill>
                <a:cs typeface="Times New Roman" panose="02020603050405020304" pitchFamily="18" charset="0"/>
              </a:rPr>
              <a:t>defense</a:t>
            </a:r>
            <a:r>
              <a:rPr lang="en-US" sz="4000" dirty="0">
                <a:solidFill>
                  <a:schemeClr val="bg1"/>
                </a:solidFill>
                <a:cs typeface="Times New Roman" panose="02020603050405020304" pitchFamily="18" charset="0"/>
              </a:rPr>
              <a:t> or that ensures </a:t>
            </a:r>
            <a:r>
              <a:rPr lang="en-US" sz="4000" dirty="0">
                <a:solidFill>
                  <a:srgbClr val="FFFF00"/>
                </a:solidFill>
                <a:cs typeface="Times New Roman" panose="02020603050405020304" pitchFamily="18" charset="0"/>
              </a:rPr>
              <a:t>safety</a:t>
            </a:r>
            <a:r>
              <a:rPr lang="en-US" sz="4000" dirty="0">
                <a:solidFill>
                  <a:schemeClr val="bg1"/>
                </a:solidFill>
                <a:cs typeface="Times New Roman" panose="02020603050405020304" pitchFamily="18" charset="0"/>
              </a:rPr>
              <a:t>.</a:t>
            </a:r>
          </a:p>
          <a:p>
            <a:pPr marL="0" indent="0" algn="ctr">
              <a:buNone/>
            </a:pPr>
            <a:r>
              <a:rPr lang="en-US" sz="4000" dirty="0">
                <a:solidFill>
                  <a:schemeClr val="bg1"/>
                </a:solidFill>
                <a:cs typeface="Times New Roman" panose="02020603050405020304" pitchFamily="18" charset="0"/>
              </a:rPr>
              <a:t>a permit for safe passage.</a:t>
            </a:r>
          </a:p>
          <a:p>
            <a:pPr marL="0" indent="0" algn="ctr">
              <a:buNone/>
            </a:pPr>
            <a:r>
              <a:rPr lang="en-US" sz="4000" dirty="0">
                <a:solidFill>
                  <a:schemeClr val="bg1"/>
                </a:solidFill>
                <a:cs typeface="Times New Roman" panose="02020603050405020304" pitchFamily="18" charset="0"/>
              </a:rPr>
              <a:t>a guard or convoy.</a:t>
            </a:r>
          </a:p>
          <a:p>
            <a:pPr marL="0" indent="0" algn="ctr">
              <a:buNone/>
            </a:pPr>
            <a:r>
              <a:rPr lang="en-US" sz="4000" dirty="0">
                <a:solidFill>
                  <a:schemeClr val="bg1"/>
                </a:solidFill>
                <a:cs typeface="Times New Roman" panose="02020603050405020304" pitchFamily="18" charset="0"/>
              </a:rPr>
              <a:t>a mechanical device for ensuring safety.</a:t>
            </a:r>
          </a:p>
          <a:p>
            <a:pPr marL="0" indent="0" algn="ctr">
              <a:buNone/>
            </a:pPr>
            <a:r>
              <a:rPr lang="en-US" sz="4000" b="1" i="1" dirty="0">
                <a:solidFill>
                  <a:schemeClr val="bg1"/>
                </a:solidFill>
                <a:cs typeface="Times New Roman" panose="02020603050405020304" pitchFamily="18" charset="0"/>
              </a:rPr>
              <a:t>verb</a:t>
            </a:r>
            <a:r>
              <a:rPr lang="en-US" sz="4000" dirty="0">
                <a:solidFill>
                  <a:schemeClr val="bg1"/>
                </a:solidFill>
                <a:cs typeface="Times New Roman" panose="02020603050405020304" pitchFamily="18" charset="0"/>
              </a:rPr>
              <a:t> (used with object): </a:t>
            </a:r>
            <a:r>
              <a:rPr lang="en-US" sz="4000" dirty="0">
                <a:solidFill>
                  <a:srgbClr val="FFFF00"/>
                </a:solidFill>
                <a:cs typeface="Times New Roman" panose="02020603050405020304" pitchFamily="18" charset="0"/>
              </a:rPr>
              <a:t>to guard; protect; secure</a:t>
            </a:r>
            <a:r>
              <a:rPr lang="en-US" sz="40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37496976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teriorofchurch.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02213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6A4A3D-A044-3A43-8986-11A94B9B2B03}"/>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12246429" cy="6858000"/>
          </a:xfrm>
          <a:prstGeom prst="rect">
            <a:avLst/>
          </a:prstGeom>
        </p:spPr>
      </p:pic>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“Satan is constantly endeavoring to attract attention to man in the place of God. </a:t>
            </a:r>
          </a:p>
        </p:txBody>
      </p:sp>
    </p:spTree>
    <p:extLst>
      <p:ext uri="{BB962C8B-B14F-4D97-AF65-F5344CB8AC3E}">
        <p14:creationId xmlns:p14="http://schemas.microsoft.com/office/powerpoint/2010/main" val="33214280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2C44D0-ED07-8449-5FC9-2D94FFDFCBF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12246429" cy="6858000"/>
          </a:xfrm>
          <a:prstGeom prst="rect">
            <a:avLst/>
          </a:prstGeom>
        </p:spPr>
      </p:pic>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He leads the people to look to bishops, to pastors, to professors of theology, as their guides, instead of searching the Scriptures to learn their duty for themselves. </a:t>
            </a:r>
          </a:p>
        </p:txBody>
      </p:sp>
    </p:spTree>
    <p:extLst>
      <p:ext uri="{BB962C8B-B14F-4D97-AF65-F5344CB8AC3E}">
        <p14:creationId xmlns:p14="http://schemas.microsoft.com/office/powerpoint/2010/main" val="36641763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A967E4-FA6A-51F7-06D3-5CEDDFE72A64}"/>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0"/>
            <a:ext cx="12246429" cy="6858000"/>
          </a:xfrm>
          <a:prstGeom prst="rect">
            <a:avLst/>
          </a:prstGeom>
        </p:spPr>
      </p:pic>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Then, by controlling the minds of these leaders, he can influence the multitudes according to his will.”</a:t>
            </a:r>
          </a:p>
        </p:txBody>
      </p:sp>
    </p:spTree>
    <p:extLst>
      <p:ext uri="{BB962C8B-B14F-4D97-AF65-F5344CB8AC3E}">
        <p14:creationId xmlns:p14="http://schemas.microsoft.com/office/powerpoint/2010/main" val="35967478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“They are taught to accept its teachings as interpreted by the church; and there are thousands who dare receive nothing, however plainly revealed in Scripture, that is contrary to their creed or the established teaching of their church.”</a:t>
            </a:r>
          </a:p>
        </p:txBody>
      </p:sp>
    </p:spTree>
    <p:extLst>
      <p:ext uri="{BB962C8B-B14F-4D97-AF65-F5344CB8AC3E}">
        <p14:creationId xmlns:p14="http://schemas.microsoft.com/office/powerpoint/2010/main" val="19175239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[They] can give </a:t>
            </a:r>
            <a:r>
              <a:rPr lang="en-US" sz="4800" dirty="0">
                <a:solidFill>
                  <a:srgbClr val="FFFF00"/>
                </a:solidFill>
                <a:effectLst/>
              </a:rPr>
              <a:t>no other reason </a:t>
            </a:r>
            <a:r>
              <a:rPr lang="en-US" sz="4800" dirty="0">
                <a:solidFill>
                  <a:schemeClr val="bg1"/>
                </a:solidFill>
                <a:effectLst/>
              </a:rPr>
              <a:t>for points of faith than that </a:t>
            </a:r>
            <a:r>
              <a:rPr lang="en-US" sz="4800" dirty="0">
                <a:solidFill>
                  <a:srgbClr val="FFFF00"/>
                </a:solidFill>
                <a:effectLst/>
              </a:rPr>
              <a:t>they were instructed by their religious leaders</a:t>
            </a:r>
            <a:r>
              <a:rPr lang="en-US" sz="4800" dirty="0">
                <a:solidFill>
                  <a:schemeClr val="bg1"/>
                </a:solidFill>
                <a:effectLst/>
              </a:rPr>
              <a:t>. </a:t>
            </a:r>
          </a:p>
        </p:txBody>
      </p:sp>
    </p:spTree>
    <p:extLst>
      <p:ext uri="{BB962C8B-B14F-4D97-AF65-F5344CB8AC3E}">
        <p14:creationId xmlns:p14="http://schemas.microsoft.com/office/powerpoint/2010/main" val="27363756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The Bible warns us against false teachers, yet the multitude is ready to commit the keeping of their souls to their pastor!</a:t>
            </a:r>
          </a:p>
        </p:txBody>
      </p:sp>
    </p:spTree>
    <p:extLst>
      <p:ext uri="{BB962C8B-B14F-4D97-AF65-F5344CB8AC3E}">
        <p14:creationId xmlns:p14="http://schemas.microsoft.com/office/powerpoint/2010/main" val="15963967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oAutofit/>
          </a:bodyPr>
          <a:lstStyle/>
          <a:p>
            <a:pPr marL="0" indent="0" algn="ctr">
              <a:spcBef>
                <a:spcPts val="600"/>
              </a:spcBef>
              <a:buNone/>
            </a:pPr>
            <a:r>
              <a:rPr lang="en-US" sz="4800" dirty="0">
                <a:solidFill>
                  <a:schemeClr val="bg1"/>
                </a:solidFill>
                <a:effectLst/>
              </a:rPr>
              <a:t>The opinions of learned men…science, creeds or church councils, the voice of the majority…</a:t>
            </a:r>
          </a:p>
          <a:p>
            <a:pPr marL="0" indent="0" algn="ctr">
              <a:spcBef>
                <a:spcPts val="600"/>
              </a:spcBef>
              <a:buNone/>
            </a:pPr>
            <a:r>
              <a:rPr lang="en-US" sz="4800" dirty="0">
                <a:solidFill>
                  <a:schemeClr val="bg1"/>
                </a:solidFill>
                <a:effectLst/>
              </a:rPr>
              <a:t>Not one of these should be regarded </a:t>
            </a:r>
          </a:p>
          <a:p>
            <a:pPr marL="0" indent="0" algn="ctr">
              <a:spcBef>
                <a:spcPts val="600"/>
              </a:spcBef>
              <a:buNone/>
            </a:pPr>
            <a:r>
              <a:rPr lang="en-US" sz="4800" dirty="0">
                <a:solidFill>
                  <a:schemeClr val="bg1"/>
                </a:solidFill>
                <a:effectLst/>
              </a:rPr>
              <a:t>as evidence for or against </a:t>
            </a:r>
          </a:p>
          <a:p>
            <a:pPr marL="0" indent="0" algn="ctr">
              <a:spcBef>
                <a:spcPts val="600"/>
              </a:spcBef>
              <a:buNone/>
            </a:pPr>
            <a:r>
              <a:rPr lang="en-US" sz="4800" dirty="0">
                <a:solidFill>
                  <a:schemeClr val="bg1"/>
                </a:solidFill>
                <a:effectLst/>
              </a:rPr>
              <a:t>any point of religious faith. </a:t>
            </a:r>
          </a:p>
        </p:txBody>
      </p:sp>
    </p:spTree>
    <p:extLst>
      <p:ext uri="{BB962C8B-B14F-4D97-AF65-F5344CB8AC3E}">
        <p14:creationId xmlns:p14="http://schemas.microsoft.com/office/powerpoint/2010/main" val="28012681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rPr>
              <a:t>“They</a:t>
            </a:r>
            <a:r>
              <a:rPr lang="en-US" sz="4800" dirty="0">
                <a:solidFill>
                  <a:schemeClr val="bg1"/>
                </a:solidFill>
                <a:effectLst/>
              </a:rPr>
              <a:t> lack of moral courage to </a:t>
            </a:r>
          </a:p>
          <a:p>
            <a:pPr marL="0" indent="0" algn="ctr">
              <a:buNone/>
            </a:pPr>
            <a:r>
              <a:rPr lang="en-US" sz="4800" dirty="0">
                <a:solidFill>
                  <a:schemeClr val="bg1"/>
                </a:solidFill>
                <a:effectLst/>
              </a:rPr>
              <a:t>stand alone on God’s word.  </a:t>
            </a:r>
          </a:p>
          <a:p>
            <a:pPr marL="0" indent="0" algn="ctr">
              <a:buNone/>
            </a:pPr>
            <a:r>
              <a:rPr lang="en-US" sz="4800" dirty="0">
                <a:solidFill>
                  <a:schemeClr val="bg1"/>
                </a:solidFill>
                <a:effectLst/>
              </a:rPr>
              <a:t>They say, “I’m not a Luther!”</a:t>
            </a:r>
          </a:p>
        </p:txBody>
      </p:sp>
    </p:spTree>
    <p:extLst>
      <p:ext uri="{BB962C8B-B14F-4D97-AF65-F5344CB8AC3E}">
        <p14:creationId xmlns:p14="http://schemas.microsoft.com/office/powerpoint/2010/main" val="42708992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So they follow learned men and because they don’t investigate for themselves, they are becoming hopelessly fastened in the chains of error. </a:t>
            </a:r>
          </a:p>
        </p:txBody>
      </p:sp>
    </p:spTree>
    <p:extLst>
      <p:ext uri="{BB962C8B-B14F-4D97-AF65-F5344CB8AC3E}">
        <p14:creationId xmlns:p14="http://schemas.microsoft.com/office/powerpoint/2010/main" val="1829939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426AF-63DB-C93E-9CF2-AF2385CA1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61734"/>
          </a:xfrm>
          <a:prstGeom prst="rect">
            <a:avLst/>
          </a:prstGeom>
        </p:spPr>
      </p:pic>
    </p:spTree>
    <p:extLst>
      <p:ext uri="{BB962C8B-B14F-4D97-AF65-F5344CB8AC3E}">
        <p14:creationId xmlns:p14="http://schemas.microsoft.com/office/powerpoint/2010/main" val="6107461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spcBef>
                <a:spcPts val="600"/>
              </a:spcBef>
              <a:buNone/>
            </a:pPr>
            <a:r>
              <a:rPr lang="en-US" sz="4800" dirty="0">
                <a:solidFill>
                  <a:schemeClr val="bg1"/>
                </a:solidFill>
                <a:effectLst/>
              </a:rPr>
              <a:t>They dare not think differently from their minister</a:t>
            </a:r>
            <a:r>
              <a:rPr lang="en-US" sz="4800" dirty="0">
                <a:solidFill>
                  <a:schemeClr val="bg1"/>
                </a:solidFill>
              </a:rPr>
              <a:t> and so t</a:t>
            </a:r>
            <a:r>
              <a:rPr lang="en-US" sz="4800" dirty="0">
                <a:solidFill>
                  <a:schemeClr val="bg1"/>
                </a:solidFill>
                <a:effectLst/>
              </a:rPr>
              <a:t>heir individual judgment, their eternal interests, </a:t>
            </a:r>
          </a:p>
          <a:p>
            <a:pPr marL="0" indent="0" algn="ctr">
              <a:spcBef>
                <a:spcPts val="600"/>
              </a:spcBef>
              <a:buNone/>
            </a:pPr>
            <a:r>
              <a:rPr lang="en-US" sz="4800" dirty="0">
                <a:solidFill>
                  <a:schemeClr val="bg1"/>
                </a:solidFill>
                <a:effectLst/>
              </a:rPr>
              <a:t>are sacrificed to the unbelief, the pride and prejudice, of another.</a:t>
            </a:r>
          </a:p>
        </p:txBody>
      </p:sp>
    </p:spTree>
    <p:extLst>
      <p:ext uri="{BB962C8B-B14F-4D97-AF65-F5344CB8AC3E}">
        <p14:creationId xmlns:p14="http://schemas.microsoft.com/office/powerpoint/2010/main" val="27487343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chor="ctr">
            <a:noAutofit/>
          </a:bodyPr>
          <a:lstStyle/>
          <a:p>
            <a:pPr marL="0" indent="0" algn="ctr">
              <a:buNone/>
            </a:pPr>
            <a:r>
              <a:rPr lang="en-US" sz="4800" dirty="0">
                <a:solidFill>
                  <a:srgbClr val="FFFF00"/>
                </a:solidFill>
                <a:effectLst/>
              </a:rPr>
              <a:t>But</a:t>
            </a:r>
            <a:r>
              <a:rPr lang="en-US" sz="4800" dirty="0">
                <a:solidFill>
                  <a:schemeClr val="bg1"/>
                </a:solidFill>
                <a:effectLst/>
              </a:rPr>
              <a:t> God will have a people upon the earth to maintain the Bible, and the Bible </a:t>
            </a:r>
            <a:r>
              <a:rPr lang="en-US" sz="4800" u="sng" dirty="0">
                <a:solidFill>
                  <a:schemeClr val="bg1"/>
                </a:solidFill>
                <a:effectLst/>
              </a:rPr>
              <a:t>only</a:t>
            </a:r>
            <a:r>
              <a:rPr lang="en-US" sz="4800" dirty="0">
                <a:solidFill>
                  <a:schemeClr val="bg1"/>
                </a:solidFill>
                <a:effectLst/>
              </a:rPr>
              <a:t>, as the standard of all doctrines and the basis of all reforms. </a:t>
            </a:r>
          </a:p>
          <a:p>
            <a:pPr marL="0" indent="0">
              <a:buNone/>
            </a:pPr>
            <a:endParaRPr lang="en-US" sz="2400" dirty="0">
              <a:solidFill>
                <a:srgbClr val="FFEF5F"/>
              </a:solidFill>
              <a:effectLst/>
            </a:endParaRPr>
          </a:p>
        </p:txBody>
      </p:sp>
    </p:spTree>
    <p:extLst>
      <p:ext uri="{BB962C8B-B14F-4D97-AF65-F5344CB8AC3E}">
        <p14:creationId xmlns:p14="http://schemas.microsoft.com/office/powerpoint/2010/main" val="22133379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“Before accepting any doctrine or precept, we should demand a plain …</a:t>
            </a:r>
          </a:p>
          <a:p>
            <a:pPr marL="0" indent="0" algn="ctr">
              <a:buNone/>
            </a:pPr>
            <a:r>
              <a:rPr lang="en-US" sz="4800" b="1" dirty="0">
                <a:solidFill>
                  <a:srgbClr val="FFFF00"/>
                </a:solidFill>
                <a:effectLst/>
              </a:rPr>
              <a:t>‘THUS SAITH THE LORD’ </a:t>
            </a:r>
            <a:r>
              <a:rPr lang="en-US" sz="4800" dirty="0">
                <a:solidFill>
                  <a:srgbClr val="FFFF00"/>
                </a:solidFill>
                <a:effectLst/>
              </a:rPr>
              <a:t>in its support.”</a:t>
            </a:r>
          </a:p>
        </p:txBody>
      </p:sp>
    </p:spTree>
    <p:extLst>
      <p:ext uri="{BB962C8B-B14F-4D97-AF65-F5344CB8AC3E}">
        <p14:creationId xmlns:p14="http://schemas.microsoft.com/office/powerpoint/2010/main" val="27758761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bg1"/>
                </a:solidFill>
              </a:rPr>
              <a:t>A Safeguard Against What?</a:t>
            </a:r>
          </a:p>
        </p:txBody>
      </p:sp>
      <p:sp>
        <p:nvSpPr>
          <p:cNvPr id="3" name="Content Placeholder 2"/>
          <p:cNvSpPr>
            <a:spLocks noGrp="1"/>
          </p:cNvSpPr>
          <p:nvPr>
            <p:ph idx="1"/>
          </p:nvPr>
        </p:nvSpPr>
        <p:spPr/>
        <p:txBody>
          <a:bodyPr>
            <a:normAutofit/>
          </a:bodyPr>
          <a:lstStyle/>
          <a:p>
            <a:pPr marL="0" indent="0" algn="ctr">
              <a:buNone/>
            </a:pPr>
            <a:r>
              <a:rPr lang="en-US" sz="4800" dirty="0">
                <a:solidFill>
                  <a:schemeClr val="bg1"/>
                </a:solidFill>
              </a:rPr>
              <a:t>Against False Teachers</a:t>
            </a:r>
          </a:p>
          <a:p>
            <a:pPr marL="0" indent="0" algn="ctr">
              <a:buNone/>
            </a:pPr>
            <a:r>
              <a:rPr lang="en-US" sz="4800" dirty="0">
                <a:solidFill>
                  <a:schemeClr val="bg1"/>
                </a:solidFill>
              </a:rPr>
              <a:t>Against Calamity </a:t>
            </a:r>
          </a:p>
          <a:p>
            <a:pPr marL="0" indent="0" algn="ctr">
              <a:buNone/>
            </a:pPr>
            <a:r>
              <a:rPr lang="en-US" sz="4800" dirty="0">
                <a:solidFill>
                  <a:schemeClr val="bg1"/>
                </a:solidFill>
              </a:rPr>
              <a:t>Against Satan’s Deceptions</a:t>
            </a:r>
          </a:p>
          <a:p>
            <a:pPr marL="0" indent="0" algn="ctr">
              <a:buNone/>
            </a:pPr>
            <a:r>
              <a:rPr lang="en-US" sz="4800" dirty="0">
                <a:solidFill>
                  <a:srgbClr val="FFFF00"/>
                </a:solidFill>
              </a:rPr>
              <a:t>Against Excuses</a:t>
            </a:r>
          </a:p>
          <a:p>
            <a:pPr marL="0" indent="0" algn="ctr">
              <a:buNone/>
            </a:pPr>
            <a:r>
              <a:rPr lang="en-US" sz="4800" dirty="0">
                <a:solidFill>
                  <a:schemeClr val="bg1"/>
                </a:solidFill>
              </a:rPr>
              <a:t>Against Temptations</a:t>
            </a:r>
          </a:p>
        </p:txBody>
      </p:sp>
    </p:spTree>
    <p:extLst>
      <p:ext uri="{BB962C8B-B14F-4D97-AF65-F5344CB8AC3E}">
        <p14:creationId xmlns:p14="http://schemas.microsoft.com/office/powerpoint/2010/main" val="3114642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ock-footage-low-angle-dolly-shot-over-a-wooden-vintage-traffic-sign-pointing-to-various-cities-and-direction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46429" cy="6858000"/>
          </a:xfrm>
        </p:spPr>
      </p:pic>
    </p:spTree>
    <p:extLst>
      <p:ext uri="{BB962C8B-B14F-4D97-AF65-F5344CB8AC3E}">
        <p14:creationId xmlns:p14="http://schemas.microsoft.com/office/powerpoint/2010/main" val="18886111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160" y="690880"/>
            <a:ext cx="5730240" cy="5161280"/>
          </a:xfrm>
        </p:spPr>
        <p:txBody>
          <a:bodyPr>
            <a:noAutofit/>
          </a:bodyPr>
          <a:lstStyle/>
          <a:p>
            <a:pPr algn="ctr"/>
            <a:r>
              <a:rPr lang="en-US" sz="6000" b="1" dirty="0">
                <a:solidFill>
                  <a:schemeClr val="bg1"/>
                </a:solidFill>
              </a:rPr>
              <a:t>What is Truth?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25482197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Proverbs 16:25 </a:t>
            </a:r>
          </a:p>
          <a:p>
            <a:pPr marL="0" indent="0" algn="ctr">
              <a:buNone/>
            </a:pPr>
            <a:r>
              <a:rPr lang="en-US" sz="4800" dirty="0">
                <a:solidFill>
                  <a:schemeClr val="bg1"/>
                </a:solidFill>
                <a:effectLst/>
              </a:rPr>
              <a:t>There is a way that seems right unto a man, but its end is the ways of death.</a:t>
            </a:r>
          </a:p>
        </p:txBody>
      </p:sp>
    </p:spTree>
    <p:extLst>
      <p:ext uri="{BB962C8B-B14F-4D97-AF65-F5344CB8AC3E}">
        <p14:creationId xmlns:p14="http://schemas.microsoft.com/office/powerpoint/2010/main" val="38743929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“The truth and the glory of God are inseparable; it is impossible for us, with the Bible within our reach, to honor God by erroneous opinions. Many claim that it matters not what one believes, if his life is only right. </a:t>
            </a:r>
          </a:p>
        </p:txBody>
      </p:sp>
    </p:spTree>
    <p:extLst>
      <p:ext uri="{BB962C8B-B14F-4D97-AF65-F5344CB8AC3E}">
        <p14:creationId xmlns:p14="http://schemas.microsoft.com/office/powerpoint/2010/main" val="7562812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But the life is molded by the faith. If light and truth is within our reach, and we neglect to improve the privilege of hearing and seeing it, we virtually reject it; we are choosing darkness rather than light.”</a:t>
            </a:r>
          </a:p>
        </p:txBody>
      </p:sp>
    </p:spTree>
    <p:extLst>
      <p:ext uri="{BB962C8B-B14F-4D97-AF65-F5344CB8AC3E}">
        <p14:creationId xmlns:p14="http://schemas.microsoft.com/office/powerpoint/2010/main" val="29924707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“Ignorance will not excuse young or old.” </a:t>
            </a:r>
          </a:p>
          <a:p>
            <a:pPr marL="0" indent="0" algn="ctr">
              <a:buNone/>
            </a:pPr>
            <a:r>
              <a:rPr lang="en-US" sz="4800" dirty="0">
                <a:solidFill>
                  <a:schemeClr val="bg1"/>
                </a:solidFill>
                <a:effectLst/>
              </a:rPr>
              <a:t>“Ignorance is no excuse for error or sin, when there is every opportunity to know the will of God.” </a:t>
            </a:r>
          </a:p>
        </p:txBody>
      </p:sp>
    </p:spTree>
    <p:extLst>
      <p:ext uri="{BB962C8B-B14F-4D97-AF65-F5344CB8AC3E}">
        <p14:creationId xmlns:p14="http://schemas.microsoft.com/office/powerpoint/2010/main" val="251184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bg1"/>
                </a:solidFill>
              </a:rPr>
              <a:t>A Safeguard Against What?</a:t>
            </a:r>
          </a:p>
        </p:txBody>
      </p:sp>
      <p:sp>
        <p:nvSpPr>
          <p:cNvPr id="3" name="Content Placeholder 2"/>
          <p:cNvSpPr>
            <a:spLocks noGrp="1"/>
          </p:cNvSpPr>
          <p:nvPr>
            <p:ph idx="1"/>
          </p:nvPr>
        </p:nvSpPr>
        <p:spPr/>
        <p:txBody>
          <a:bodyPr>
            <a:normAutofit/>
          </a:bodyPr>
          <a:lstStyle/>
          <a:p>
            <a:pPr marL="0" indent="0" algn="ctr">
              <a:buNone/>
            </a:pPr>
            <a:r>
              <a:rPr lang="en-US" sz="4800" dirty="0">
                <a:solidFill>
                  <a:schemeClr val="bg1"/>
                </a:solidFill>
              </a:rPr>
              <a:t>Against False Teachers</a:t>
            </a:r>
          </a:p>
          <a:p>
            <a:pPr marL="0" indent="0" algn="ctr">
              <a:buNone/>
            </a:pPr>
            <a:r>
              <a:rPr lang="en-US" sz="4800" dirty="0">
                <a:solidFill>
                  <a:schemeClr val="bg1"/>
                </a:solidFill>
              </a:rPr>
              <a:t>Against Calamity </a:t>
            </a:r>
          </a:p>
          <a:p>
            <a:pPr marL="0" indent="0" algn="ctr">
              <a:buNone/>
            </a:pPr>
            <a:r>
              <a:rPr lang="en-US" sz="4800" dirty="0">
                <a:solidFill>
                  <a:schemeClr val="bg1"/>
                </a:solidFill>
              </a:rPr>
              <a:t>Against Satan’s Deceptions</a:t>
            </a:r>
          </a:p>
          <a:p>
            <a:pPr marL="0" indent="0" algn="ctr">
              <a:buNone/>
            </a:pPr>
            <a:r>
              <a:rPr lang="en-US" sz="4800" dirty="0">
                <a:solidFill>
                  <a:schemeClr val="bg1"/>
                </a:solidFill>
              </a:rPr>
              <a:t>Against Excuses</a:t>
            </a:r>
          </a:p>
          <a:p>
            <a:pPr marL="0" indent="0" algn="ctr">
              <a:buNone/>
            </a:pPr>
            <a:r>
              <a:rPr lang="en-US" sz="4800" dirty="0">
                <a:solidFill>
                  <a:schemeClr val="bg1"/>
                </a:solidFill>
              </a:rPr>
              <a:t>Against Temptations</a:t>
            </a:r>
          </a:p>
        </p:txBody>
      </p:sp>
    </p:spTree>
    <p:extLst>
      <p:ext uri="{BB962C8B-B14F-4D97-AF65-F5344CB8AC3E}">
        <p14:creationId xmlns:p14="http://schemas.microsoft.com/office/powerpoint/2010/main" val="9524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FAAA0D-C802-8083-2E64-D89BF9607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8999"/>
            <a:ext cx="12197542" cy="5082309"/>
          </a:xfrm>
          <a:prstGeom prst="rect">
            <a:avLst/>
          </a:prstGeom>
        </p:spPr>
      </p:pic>
    </p:spTree>
    <p:extLst>
      <p:ext uri="{BB962C8B-B14F-4D97-AF65-F5344CB8AC3E}">
        <p14:creationId xmlns:p14="http://schemas.microsoft.com/office/powerpoint/2010/main" val="23813675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9A177-E88B-18A2-45F3-A2FCF4E95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15231512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Luke 10:25-26 </a:t>
            </a:r>
          </a:p>
          <a:p>
            <a:pPr marL="0" indent="0" algn="ctr">
              <a:buNone/>
            </a:pPr>
            <a:r>
              <a:rPr lang="en-US" sz="4800" dirty="0">
                <a:solidFill>
                  <a:schemeClr val="bg1"/>
                </a:solidFill>
                <a:effectLst/>
              </a:rPr>
              <a:t>A lawyer asked Jesus, </a:t>
            </a:r>
            <a:endParaRPr lang="en-US" sz="4800" b="1" dirty="0">
              <a:solidFill>
                <a:schemeClr val="bg1"/>
              </a:solidFill>
              <a:effectLst/>
            </a:endParaRPr>
          </a:p>
          <a:p>
            <a:pPr marL="0" indent="0" algn="ctr">
              <a:buNone/>
            </a:pPr>
            <a:r>
              <a:rPr lang="en-US" sz="4800" dirty="0">
                <a:solidFill>
                  <a:schemeClr val="bg1"/>
                </a:solidFill>
                <a:effectLst/>
              </a:rPr>
              <a:t>"What shall I do to inherit eternal life?”…</a:t>
            </a:r>
          </a:p>
          <a:p>
            <a:pPr marL="0" indent="0" algn="ctr">
              <a:buNone/>
            </a:pPr>
            <a:r>
              <a:rPr lang="en-US" sz="4800" dirty="0">
                <a:solidFill>
                  <a:schemeClr val="bg1"/>
                </a:solidFill>
                <a:effectLst/>
              </a:rPr>
              <a:t>And Jesus said, “What is written in the law? </a:t>
            </a:r>
            <a:r>
              <a:rPr lang="en-US" sz="4800" dirty="0">
                <a:solidFill>
                  <a:srgbClr val="FFFF00"/>
                </a:solidFill>
                <a:effectLst/>
              </a:rPr>
              <a:t>What is your reading of it?”</a:t>
            </a:r>
          </a:p>
        </p:txBody>
      </p:sp>
    </p:spTree>
    <p:extLst>
      <p:ext uri="{BB962C8B-B14F-4D97-AF65-F5344CB8AC3E}">
        <p14:creationId xmlns:p14="http://schemas.microsoft.com/office/powerpoint/2010/main" val="42606527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John 7:17 </a:t>
            </a:r>
          </a:p>
          <a:p>
            <a:pPr marL="0" indent="0" algn="ctr">
              <a:buNone/>
            </a:pPr>
            <a:r>
              <a:rPr lang="en-US" sz="4800" b="1" dirty="0">
                <a:solidFill>
                  <a:schemeClr val="bg1"/>
                </a:solidFill>
              </a:rPr>
              <a:t>“</a:t>
            </a:r>
            <a:r>
              <a:rPr lang="en-US" sz="4800" dirty="0">
                <a:solidFill>
                  <a:schemeClr val="bg1"/>
                </a:solidFill>
                <a:effectLst/>
              </a:rPr>
              <a:t>If any man will do His will, </a:t>
            </a:r>
          </a:p>
          <a:p>
            <a:pPr marL="0" indent="0" algn="ctr">
              <a:buNone/>
            </a:pPr>
            <a:r>
              <a:rPr lang="en-US" sz="4800" dirty="0">
                <a:solidFill>
                  <a:srgbClr val="FFFF00"/>
                </a:solidFill>
                <a:effectLst/>
              </a:rPr>
              <a:t>he shall know </a:t>
            </a:r>
            <a:r>
              <a:rPr lang="en-US" sz="4800" dirty="0">
                <a:solidFill>
                  <a:schemeClr val="bg1"/>
                </a:solidFill>
                <a:effectLst/>
              </a:rPr>
              <a:t>of the doctrine.”</a:t>
            </a:r>
          </a:p>
        </p:txBody>
      </p:sp>
    </p:spTree>
    <p:extLst>
      <p:ext uri="{BB962C8B-B14F-4D97-AF65-F5344CB8AC3E}">
        <p14:creationId xmlns:p14="http://schemas.microsoft.com/office/powerpoint/2010/main" val="34933152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Mark 12:24 </a:t>
            </a:r>
          </a:p>
          <a:p>
            <a:pPr marL="0" indent="0" algn="ctr">
              <a:buNone/>
            </a:pPr>
            <a:r>
              <a:rPr lang="en-US" sz="4800" b="1" dirty="0">
                <a:solidFill>
                  <a:schemeClr val="bg1"/>
                </a:solidFill>
                <a:effectLst/>
              </a:rPr>
              <a:t>“</a:t>
            </a:r>
            <a:r>
              <a:rPr lang="en-US" sz="4800" dirty="0">
                <a:solidFill>
                  <a:schemeClr val="bg1"/>
                </a:solidFill>
                <a:effectLst/>
              </a:rPr>
              <a:t>You know not the Scriptures, </a:t>
            </a:r>
          </a:p>
          <a:p>
            <a:pPr marL="0" indent="0" algn="ctr">
              <a:buNone/>
            </a:pPr>
            <a:r>
              <a:rPr lang="en-US" sz="4800" dirty="0">
                <a:solidFill>
                  <a:schemeClr val="bg1"/>
                </a:solidFill>
                <a:effectLst/>
              </a:rPr>
              <a:t>neither the power of God.”</a:t>
            </a:r>
          </a:p>
        </p:txBody>
      </p:sp>
    </p:spTree>
    <p:extLst>
      <p:ext uri="{BB962C8B-B14F-4D97-AF65-F5344CB8AC3E}">
        <p14:creationId xmlns:p14="http://schemas.microsoft.com/office/powerpoint/2010/main" val="20666064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It is not enough to have good intentions; our soul's salvation is at stake, and we should search the Scriptures for ourself. </a:t>
            </a:r>
          </a:p>
        </p:txBody>
      </p:sp>
    </p:spTree>
    <p:extLst>
      <p:ext uri="{BB962C8B-B14F-4D97-AF65-F5344CB8AC3E}">
        <p14:creationId xmlns:p14="http://schemas.microsoft.com/office/powerpoint/2010/main" val="9136730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rmAutofit/>
          </a:bodyPr>
          <a:lstStyle/>
          <a:p>
            <a:pPr marL="0" indent="0" algn="ctr">
              <a:buNone/>
            </a:pPr>
            <a:r>
              <a:rPr lang="en-US" sz="4800" dirty="0">
                <a:solidFill>
                  <a:schemeClr val="bg1"/>
                </a:solidFill>
                <a:effectLst/>
              </a:rPr>
              <a:t>“It is the first and highest duty of every rational being to learn from the scriptures what is truth, and then to walk in the light and encourage others to follow his example.”</a:t>
            </a:r>
          </a:p>
        </p:txBody>
      </p:sp>
    </p:spTree>
    <p:extLst>
      <p:ext uri="{BB962C8B-B14F-4D97-AF65-F5344CB8AC3E}">
        <p14:creationId xmlns:p14="http://schemas.microsoft.com/office/powerpoint/2010/main" val="37409782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bg1"/>
                </a:solidFill>
              </a:rPr>
              <a:t>A Safeguard Against What?</a:t>
            </a:r>
          </a:p>
        </p:txBody>
      </p:sp>
      <p:sp>
        <p:nvSpPr>
          <p:cNvPr id="3" name="Content Placeholder 2"/>
          <p:cNvSpPr>
            <a:spLocks noGrp="1"/>
          </p:cNvSpPr>
          <p:nvPr>
            <p:ph idx="1"/>
          </p:nvPr>
        </p:nvSpPr>
        <p:spPr/>
        <p:txBody>
          <a:bodyPr>
            <a:normAutofit/>
          </a:bodyPr>
          <a:lstStyle/>
          <a:p>
            <a:pPr marL="0" indent="0" algn="ctr">
              <a:buNone/>
            </a:pPr>
            <a:r>
              <a:rPr lang="en-US" sz="4800" dirty="0">
                <a:solidFill>
                  <a:schemeClr val="bg1"/>
                </a:solidFill>
              </a:rPr>
              <a:t>Against False Teachers</a:t>
            </a:r>
          </a:p>
          <a:p>
            <a:pPr marL="0" indent="0" algn="ctr">
              <a:buNone/>
            </a:pPr>
            <a:r>
              <a:rPr lang="en-US" sz="4800" dirty="0">
                <a:solidFill>
                  <a:schemeClr val="bg1"/>
                </a:solidFill>
              </a:rPr>
              <a:t>Against Calamity </a:t>
            </a:r>
          </a:p>
          <a:p>
            <a:pPr marL="0" indent="0" algn="ctr">
              <a:buNone/>
            </a:pPr>
            <a:r>
              <a:rPr lang="en-US" sz="4800" dirty="0">
                <a:solidFill>
                  <a:schemeClr val="bg1"/>
                </a:solidFill>
              </a:rPr>
              <a:t>Against Satan’s Deceptions</a:t>
            </a:r>
          </a:p>
          <a:p>
            <a:pPr marL="0" indent="0" algn="ctr">
              <a:buNone/>
            </a:pPr>
            <a:r>
              <a:rPr lang="en-US" sz="4800" dirty="0">
                <a:solidFill>
                  <a:schemeClr val="bg1"/>
                </a:solidFill>
              </a:rPr>
              <a:t>Against Excuses</a:t>
            </a:r>
          </a:p>
          <a:p>
            <a:pPr marL="0" indent="0" algn="ctr">
              <a:buNone/>
            </a:pPr>
            <a:r>
              <a:rPr lang="en-US" sz="4800" dirty="0">
                <a:solidFill>
                  <a:srgbClr val="FFFF00"/>
                </a:solidFill>
              </a:rPr>
              <a:t>Against Temptations</a:t>
            </a:r>
          </a:p>
        </p:txBody>
      </p:sp>
    </p:spTree>
    <p:extLst>
      <p:ext uri="{BB962C8B-B14F-4D97-AF65-F5344CB8AC3E}">
        <p14:creationId xmlns:p14="http://schemas.microsoft.com/office/powerpoint/2010/main" val="8345508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dirty="0">
                <a:solidFill>
                  <a:schemeClr val="bg1"/>
                </a:solidFill>
                <a:effectLst/>
              </a:rPr>
              <a:t>“The Bible should never be studied without prayer.” </a:t>
            </a:r>
          </a:p>
        </p:txBody>
      </p:sp>
    </p:spTree>
    <p:extLst>
      <p:ext uri="{BB962C8B-B14F-4D97-AF65-F5344CB8AC3E}">
        <p14:creationId xmlns:p14="http://schemas.microsoft.com/office/powerpoint/2010/main" val="33253717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chor="ctr">
            <a:noAutofit/>
          </a:bodyPr>
          <a:lstStyle/>
          <a:p>
            <a:pPr marL="0" indent="0" algn="ctr">
              <a:buNone/>
            </a:pPr>
            <a:r>
              <a:rPr lang="en-US" sz="4800" b="1" dirty="0">
                <a:solidFill>
                  <a:schemeClr val="bg1"/>
                </a:solidFill>
                <a:effectLst/>
              </a:rPr>
              <a:t>Psalm 119:18 </a:t>
            </a:r>
          </a:p>
          <a:p>
            <a:pPr marL="0" indent="0" algn="ctr">
              <a:buNone/>
            </a:pPr>
            <a:r>
              <a:rPr lang="en-US" sz="4800" b="1" dirty="0">
                <a:solidFill>
                  <a:schemeClr val="bg1"/>
                </a:solidFill>
              </a:rPr>
              <a:t>“</a:t>
            </a:r>
            <a:r>
              <a:rPr lang="en-US" sz="4800" dirty="0">
                <a:solidFill>
                  <a:schemeClr val="bg1"/>
                </a:solidFill>
                <a:effectLst/>
              </a:rPr>
              <a:t>Open Thou mine eyes, </a:t>
            </a:r>
          </a:p>
          <a:p>
            <a:pPr marL="0" indent="0" algn="ctr">
              <a:buNone/>
            </a:pPr>
            <a:r>
              <a:rPr lang="en-US" sz="4800" dirty="0">
                <a:solidFill>
                  <a:schemeClr val="bg1"/>
                </a:solidFill>
                <a:effectLst/>
              </a:rPr>
              <a:t>that I may behold wondrous things </a:t>
            </a:r>
          </a:p>
          <a:p>
            <a:pPr marL="0" indent="0" algn="ctr">
              <a:buNone/>
            </a:pPr>
            <a:r>
              <a:rPr lang="en-US" sz="4800" dirty="0">
                <a:solidFill>
                  <a:schemeClr val="bg1"/>
                </a:solidFill>
                <a:effectLst/>
              </a:rPr>
              <a:t>out of Thy law.”</a:t>
            </a:r>
          </a:p>
        </p:txBody>
      </p:sp>
    </p:spTree>
    <p:extLst>
      <p:ext uri="{BB962C8B-B14F-4D97-AF65-F5344CB8AC3E}">
        <p14:creationId xmlns:p14="http://schemas.microsoft.com/office/powerpoint/2010/main" val="1712438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809</TotalTime>
  <Words>2824</Words>
  <Application>Microsoft Macintosh PowerPoint</Application>
  <PresentationFormat>Widescreen</PresentationFormat>
  <Paragraphs>324</Paragraphs>
  <Slides>116</Slides>
  <Notes>0</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116</vt:i4>
      </vt:variant>
    </vt:vector>
  </HeadingPairs>
  <TitlesOfParts>
    <vt:vector size="122" baseType="lpstr">
      <vt:lpstr>Arial</vt:lpstr>
      <vt:lpstr>Calibri</vt:lpstr>
      <vt:lpstr>Calibri Light</vt:lpstr>
      <vt:lpstr>Times New Roman</vt:lpstr>
      <vt:lpstr>Wingdings</vt:lpstr>
      <vt:lpstr>Office Theme</vt:lpstr>
      <vt:lpstr>The Scriptures,</vt:lpstr>
      <vt:lpstr>PowerPoint Presentation</vt:lpstr>
      <vt:lpstr>PowerPoint Presentation</vt:lpstr>
      <vt:lpstr>PowerPoint Presentation</vt:lpstr>
      <vt:lpstr>PowerPoint Presentation</vt:lpstr>
      <vt:lpstr>PowerPoint Presentation</vt:lpstr>
      <vt:lpstr>A Safeguard:</vt:lpstr>
      <vt:lpstr>PowerPoint Presentation</vt:lpstr>
      <vt:lpstr>A Safeguard Against What?</vt:lpstr>
      <vt:lpstr>PowerPoint Presentation</vt:lpstr>
      <vt:lpstr>PowerPoint Presentation</vt:lpstr>
      <vt:lpstr>A Safeguard Against 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Safeguard Against What?</vt:lpstr>
      <vt:lpstr>PowerPoint Presentation</vt:lpstr>
      <vt:lpstr>PowerPoint Presentation</vt:lpstr>
      <vt:lpstr>PowerPoint Presentation</vt:lpstr>
      <vt:lpstr>PowerPoint Presentation</vt:lpstr>
      <vt:lpstr>“WARNING”</vt:lpstr>
      <vt:lpstr>PowerPoint Presentation</vt:lpstr>
      <vt:lpstr>PowerPoint Presentation</vt:lpstr>
      <vt:lpstr>PowerPoint Presentation</vt:lpstr>
      <vt:lpstr>PowerPoint Presentation</vt:lpstr>
      <vt:lpstr>PowerPoint Presentation</vt:lpstr>
      <vt:lpstr>PowerPoint Presentation</vt:lpstr>
      <vt:lpstr>A Safeguard Against 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Four Laws of Logic</vt:lpstr>
      <vt:lpstr>The Four Laws of Logic</vt:lpstr>
      <vt:lpstr>A Valid Argument</vt:lpstr>
      <vt:lpstr>A Valid Argument</vt:lpstr>
      <vt:lpstr>A Valid Argument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Safeguard Against What?</vt:lpstr>
      <vt:lpstr>PowerPoint Presentation</vt:lpstr>
      <vt:lpstr>What is Truth?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Safeguard Against 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Scriptures are A Safeguard</vt:lpstr>
      <vt:lpstr>PowerPoint Presentation</vt:lpstr>
      <vt:lpstr>PowerPoint Presentation</vt:lpstr>
      <vt:lpstr>PowerPoint Presentation</vt:lpstr>
      <vt:lpstr>Against Skepticism</vt:lpstr>
      <vt:lpstr>Against Skepticism</vt:lpstr>
      <vt:lpstr>Against Skepticism</vt:lpstr>
    </vt:vector>
  </TitlesOfParts>
  <Company>Coastal Insurance Underwriters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Scriptures,</dc:title>
  <dc:creator>Ed Leto</dc:creator>
  <cp:lastModifiedBy>Ed leto</cp:lastModifiedBy>
  <cp:revision>101</cp:revision>
  <dcterms:created xsi:type="dcterms:W3CDTF">2014-11-09T12:55:37Z</dcterms:created>
  <dcterms:modified xsi:type="dcterms:W3CDTF">2024-03-28T14:34:37Z</dcterms:modified>
</cp:coreProperties>
</file>