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4"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103" name="Body Level One…"/>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Black and white photo of a solar panel"/>
          <p:cNvSpPr>
            <a:spLocks noGrp="1"/>
          </p:cNvSpPr>
          <p:nvPr>
            <p:ph type="pic" sz="half" idx="21"/>
          </p:nvPr>
        </p:nvSpPr>
        <p:spPr>
          <a:xfrm>
            <a:off x="12192000" y="-177800"/>
            <a:ext cx="12192000" cy="7162800"/>
          </a:xfrm>
          <a:prstGeom prst="rect">
            <a:avLst/>
          </a:prstGeom>
        </p:spPr>
        <p:txBody>
          <a:bodyPr lIns="91439" tIns="45719" rIns="91439" bIns="45719">
            <a:noAutofit/>
          </a:bodyPr>
          <a:lstStyle/>
          <a:p>
            <a:endParaRPr/>
          </a:p>
        </p:txBody>
      </p:sp>
      <p:sp>
        <p:nvSpPr>
          <p:cNvPr id="112" name="Black and white photo of water flowing over the spillway gates of a dam"/>
          <p:cNvSpPr>
            <a:spLocks noGrp="1"/>
          </p:cNvSpPr>
          <p:nvPr>
            <p:ph type="pic" sz="half" idx="22"/>
          </p:nvPr>
        </p:nvSpPr>
        <p:spPr>
          <a:xfrm>
            <a:off x="12192000" y="6451600"/>
            <a:ext cx="12192000" cy="8297334"/>
          </a:xfrm>
          <a:prstGeom prst="rect">
            <a:avLst/>
          </a:prstGeom>
        </p:spPr>
        <p:txBody>
          <a:bodyPr lIns="91439" tIns="45719" rIns="91439" bIns="45719">
            <a:noAutofit/>
          </a:bodyPr>
          <a:lstStyle/>
          <a:p>
            <a:endParaRPr/>
          </a:p>
        </p:txBody>
      </p:sp>
      <p:sp>
        <p:nvSpPr>
          <p:cNvPr id="113" name="Black and white photo of windmills under a cloudy sky"/>
          <p:cNvSpPr>
            <a:spLocks noGrp="1"/>
          </p:cNvSpPr>
          <p:nvPr>
            <p:ph type="pic" idx="23"/>
          </p:nvPr>
        </p:nvSpPr>
        <p:spPr>
          <a:xfrm>
            <a:off x="-190500" y="0"/>
            <a:ext cx="12428272" cy="13716000"/>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Callout"/>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122" name="Type a quote here."/>
          <p:cNvSpPr txBox="1">
            <a:spLocks noGrp="1"/>
          </p:cNvSpPr>
          <p:nvPr>
            <p:ph type="body" sz="quarter" idx="21"/>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Type a quote here.</a:t>
            </a:r>
          </a:p>
        </p:txBody>
      </p:sp>
      <p:sp>
        <p:nvSpPr>
          <p:cNvPr id="123" name="Johnny Appleseed"/>
          <p:cNvSpPr txBox="1">
            <a:spLocks noGrp="1"/>
          </p:cNvSpPr>
          <p:nvPr>
            <p:ph type="body" sz="quarter" idx="22"/>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Bold"/>
              </a:defRPr>
            </a:lvl1pPr>
          </a:lstStyle>
          <a:p>
            <a:r>
              <a:t>Johnny Appleseed</a:t>
            </a:r>
          </a:p>
        </p:txBody>
      </p:sp>
      <p:sp>
        <p:nvSpPr>
          <p:cNvPr id="124" name="Text"/>
          <p:cNvSpPr txBox="1">
            <a:spLocks noGrp="1"/>
          </p:cNvSpPr>
          <p:nvPr>
            <p:ph type="body" sz="quarter" idx="2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Type a quote here."/>
          <p:cNvSpPr txBox="1">
            <a:spLocks noGrp="1"/>
          </p:cNvSpPr>
          <p:nvPr>
            <p:ph type="body" sz="quarter" idx="21"/>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Type a quote here.</a:t>
            </a:r>
          </a:p>
        </p:txBody>
      </p:sp>
      <p:sp>
        <p:nvSpPr>
          <p:cNvPr id="133" name="Black and white photo of windmills under a cloudy sky"/>
          <p:cNvSpPr>
            <a:spLocks noGrp="1"/>
          </p:cNvSpPr>
          <p:nvPr>
            <p:ph type="pic" idx="22"/>
          </p:nvPr>
        </p:nvSpPr>
        <p:spPr>
          <a:xfrm>
            <a:off x="-190500" y="0"/>
            <a:ext cx="12428272" cy="13716000"/>
          </a:xfrm>
          <a:prstGeom prst="rect">
            <a:avLst/>
          </a:prstGeom>
        </p:spPr>
        <p:txBody>
          <a:bodyPr lIns="91439" tIns="45719" rIns="91439" bIns="45719">
            <a:noAutofit/>
          </a:bodyPr>
          <a:lstStyle/>
          <a:p>
            <a:endParaRPr/>
          </a:p>
        </p:txBody>
      </p:sp>
      <p:sp>
        <p:nvSpPr>
          <p:cNvPr id="134" name="Johnny Appleseed"/>
          <p:cNvSpPr txBox="1">
            <a:spLocks noGrp="1"/>
          </p:cNvSpPr>
          <p:nvPr>
            <p:ph type="body" sz="quarter" idx="23"/>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Bold"/>
              </a:defRPr>
            </a:lvl1pPr>
          </a:lstStyle>
          <a:p>
            <a:r>
              <a:t>Johnny Appleseed</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Black and white aerial photo of a person standing on top of a dam"/>
          <p:cNvSpPr>
            <a:spLocks noGrp="1"/>
          </p:cNvSpPr>
          <p:nvPr>
            <p:ph type="pic" idx="21"/>
          </p:nvPr>
        </p:nvSpPr>
        <p:spPr>
          <a:xfrm>
            <a:off x="-38100" y="-1219200"/>
            <a:ext cx="24460200" cy="16145934"/>
          </a:xfrm>
          <a:prstGeom prst="rect">
            <a:avLst/>
          </a:prstGeom>
        </p:spPr>
        <p:txBody>
          <a:bodyPr lIns="91439" tIns="45719" rIns="91439" bIns="45719">
            <a:noAutofit/>
          </a:bodyPr>
          <a:lstStyle/>
          <a:p>
            <a:endParaRP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Black and white aerial photo of a person standing on top of a dam"/>
          <p:cNvSpPr>
            <a:spLocks noGrp="1"/>
          </p:cNvSpPr>
          <p:nvPr>
            <p:ph type="pic" idx="21"/>
          </p:nvPr>
        </p:nvSpPr>
        <p:spPr>
          <a:xfrm>
            <a:off x="-38100" y="-1219200"/>
            <a:ext cx="24460200" cy="16145934"/>
          </a:xfrm>
          <a:prstGeom prst="rect">
            <a:avLst/>
          </a:prstGeom>
        </p:spPr>
        <p:txBody>
          <a:bodyPr lIns="91439" tIns="45719" rIns="91439" bIns="45719">
            <a:noAutofit/>
          </a:bodyPr>
          <a:lstStyle/>
          <a:p>
            <a:endParaRPr/>
          </a:p>
        </p:txBody>
      </p:sp>
      <p:sp>
        <p:nvSpPr>
          <p:cNvPr id="23"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25"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35" name="Body Level One…"/>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23013221" y="5842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Black and white photo of windmills under a cloudy sky"/>
          <p:cNvSpPr>
            <a:spLocks noGrp="1"/>
          </p:cNvSpPr>
          <p:nvPr>
            <p:ph type="pic" idx="21"/>
          </p:nvPr>
        </p:nvSpPr>
        <p:spPr>
          <a:xfrm>
            <a:off x="-190500" y="0"/>
            <a:ext cx="12428272" cy="137160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54" name="Body Level One…"/>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72" name="Title Text"/>
          <p:cNvSpPr txBox="1">
            <a:spLocks noGrp="1"/>
          </p:cNvSpPr>
          <p:nvPr>
            <p:ph type="title"/>
          </p:nvPr>
        </p:nvSpPr>
        <p:spPr>
          <a:prstGeom prst="rect">
            <a:avLst/>
          </a:prstGeom>
        </p:spPr>
        <p:txBody>
          <a:bodyPr/>
          <a:lstStyle/>
          <a:p>
            <a:r>
              <a:t>Title Text</a:t>
            </a:r>
          </a:p>
        </p:txBody>
      </p:sp>
      <p:sp>
        <p:nvSpPr>
          <p:cNvPr id="7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Text"/>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a:t>
            </a:r>
          </a:p>
        </p:txBody>
      </p:sp>
      <p:sp>
        <p:nvSpPr>
          <p:cNvPr id="92" name="Black and white photo of windmills under a cloudy sky"/>
          <p:cNvSpPr>
            <a:spLocks noGrp="1"/>
          </p:cNvSpPr>
          <p:nvPr>
            <p:ph type="pic" idx="22"/>
          </p:nvPr>
        </p:nvSpPr>
        <p:spPr>
          <a:xfrm>
            <a:off x="13258800" y="0"/>
            <a:ext cx="12428272" cy="13716000"/>
          </a:xfrm>
          <a:prstGeom prst="rect">
            <a:avLst/>
          </a:prstGeom>
        </p:spPr>
        <p:txBody>
          <a:bodyPr lIns="91439" tIns="45719" rIns="91439" bIns="45719">
            <a:noAutofit/>
          </a:bodyPr>
          <a:lstStyle/>
          <a:p>
            <a:endParaRPr/>
          </a:p>
        </p:txBody>
      </p:sp>
      <p:sp>
        <p:nvSpPr>
          <p:cNvPr id="93" name="Title Text"/>
          <p:cNvSpPr txBox="1">
            <a:spLocks noGrp="1"/>
          </p:cNvSpPr>
          <p:nvPr>
            <p:ph type="title"/>
          </p:nvPr>
        </p:nvSpPr>
        <p:spPr>
          <a:xfrm>
            <a:off x="762000" y="2159000"/>
            <a:ext cx="11811000" cy="1016000"/>
          </a:xfrm>
          <a:prstGeom prst="rect">
            <a:avLst/>
          </a:prstGeom>
        </p:spPr>
        <p:txBody>
          <a:bodyPr/>
          <a:lstStyle/>
          <a:p>
            <a:r>
              <a:t>Title Text</a:t>
            </a:r>
          </a:p>
        </p:txBody>
      </p:sp>
      <p:sp>
        <p:nvSpPr>
          <p:cNvPr id="94" name="Body Level One…"/>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Bold"/>
                <a:ea typeface="DIN Alternate Bold"/>
                <a:cs typeface="DIN Alternate Bold"/>
                <a:sym typeface="DIN Alternate Bol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he Dangers of Comfortable Christianity"/>
          <p:cNvSpPr txBox="1">
            <a:spLocks noGrp="1"/>
          </p:cNvSpPr>
          <p:nvPr>
            <p:ph type="ctrTitle"/>
          </p:nvPr>
        </p:nvSpPr>
        <p:spPr>
          <a:prstGeom prst="rect">
            <a:avLst/>
          </a:prstGeom>
        </p:spPr>
        <p:txBody>
          <a:bodyPr/>
          <a:lstStyle>
            <a:lvl1pPr defTabSz="396239">
              <a:defRPr sz="14544"/>
            </a:lvl1pPr>
          </a:lstStyle>
          <a:p>
            <a:r>
              <a:t>The Dangers of Comfortable Christianity </a:t>
            </a:r>
          </a:p>
        </p:txBody>
      </p:sp>
      <p:sp>
        <p:nvSpPr>
          <p:cNvPr id="167" name="Double-click to edit"/>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
          <p:cNvSpPr txBox="1">
            <a:spLocks noGrp="1"/>
          </p:cNvSpPr>
          <p:nvPr>
            <p:ph type="body" idx="21"/>
          </p:nvPr>
        </p:nvSpPr>
        <p:spPr>
          <a:prstGeom prst="rect">
            <a:avLst/>
          </a:prstGeom>
        </p:spPr>
        <p:txBody>
          <a:bodyPr/>
          <a:lstStyle/>
          <a:p>
            <a:r>
              <a:t>Text</a:t>
            </a:r>
          </a:p>
        </p:txBody>
      </p:sp>
      <p:sp>
        <p:nvSpPr>
          <p:cNvPr id="201" name="4) Clean out your spiritual closets"/>
          <p:cNvSpPr txBox="1">
            <a:spLocks noGrp="1"/>
          </p:cNvSpPr>
          <p:nvPr>
            <p:ph type="title"/>
          </p:nvPr>
        </p:nvSpPr>
        <p:spPr>
          <a:xfrm>
            <a:off x="762000" y="2159000"/>
            <a:ext cx="22860000" cy="1472139"/>
          </a:xfrm>
          <a:prstGeom prst="rect">
            <a:avLst/>
          </a:prstGeom>
        </p:spPr>
        <p:txBody>
          <a:bodyPr/>
          <a:lstStyle>
            <a:lvl1pPr>
              <a:defRPr sz="10000"/>
            </a:lvl1pPr>
          </a:lstStyle>
          <a:p>
            <a:r>
              <a:t>4) Clean out your spiritual closets </a:t>
            </a:r>
          </a:p>
        </p:txBody>
      </p:sp>
      <p:sp>
        <p:nvSpPr>
          <p:cNvPr id="202" name="Psalm 32:3-5 “When I kept silent, my bones grew old, through my groaning all the day long. For day and night Your hand was heavy upon me; My vitality was turned into the drought of summer. I acknowledged my sin to you, and my iniquity I have not hidden. "/>
          <p:cNvSpPr txBox="1">
            <a:spLocks noGrp="1"/>
          </p:cNvSpPr>
          <p:nvPr>
            <p:ph type="body" idx="1"/>
          </p:nvPr>
        </p:nvSpPr>
        <p:spPr>
          <a:prstGeom prst="rect">
            <a:avLst/>
          </a:prstGeom>
        </p:spPr>
        <p:txBody>
          <a:bodyPr/>
          <a:lstStyle>
            <a:lvl1pPr>
              <a:defRPr sz="6000"/>
            </a:lvl1pPr>
          </a:lstStyle>
          <a:p>
            <a:r>
              <a:t>Psalm 32:3-5 “When I kept silent, my bones grew old, through my groaning all the day long. For day and night Your hand was heavy upon me; My vitality was turned into the drought of summer. I acknowledged my sin to you, and my iniquity I have not hidden. I said “I will confess  my transgressions to the Lord,” and you forgave the iniquity of my sin.”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
          <p:cNvSpPr txBox="1">
            <a:spLocks noGrp="1"/>
          </p:cNvSpPr>
          <p:nvPr>
            <p:ph type="body" idx="21"/>
          </p:nvPr>
        </p:nvSpPr>
        <p:spPr>
          <a:prstGeom prst="rect">
            <a:avLst/>
          </a:prstGeom>
        </p:spPr>
        <p:txBody>
          <a:bodyPr/>
          <a:lstStyle/>
          <a:p>
            <a:r>
              <a:t>Text</a:t>
            </a:r>
          </a:p>
        </p:txBody>
      </p:sp>
      <p:sp>
        <p:nvSpPr>
          <p:cNvPr id="205" name="5) Release unforgiveness, bitterness, and personal grudges from your heart"/>
          <p:cNvSpPr txBox="1">
            <a:spLocks noGrp="1"/>
          </p:cNvSpPr>
          <p:nvPr>
            <p:ph type="title"/>
          </p:nvPr>
        </p:nvSpPr>
        <p:spPr>
          <a:xfrm>
            <a:off x="762000" y="2159000"/>
            <a:ext cx="22860000" cy="2418199"/>
          </a:xfrm>
          <a:prstGeom prst="rect">
            <a:avLst/>
          </a:prstGeom>
        </p:spPr>
        <p:txBody>
          <a:bodyPr/>
          <a:lstStyle>
            <a:lvl1pPr defTabSz="751205">
              <a:spcBef>
                <a:spcPts val="3500"/>
              </a:spcBef>
              <a:defRPr sz="9100"/>
            </a:lvl1pPr>
          </a:lstStyle>
          <a:p>
            <a:r>
              <a:t>5) Release unforgiveness, bitterness, and personal grudges from your heart </a:t>
            </a:r>
          </a:p>
        </p:txBody>
      </p:sp>
      <p:sp>
        <p:nvSpPr>
          <p:cNvPr id="206" name="Ephesians 4:31-32 “Let all bitterness, wrath, anger, clamor, and evil speaking be put away from you, with all malice. And be kind to one another, tenderhearted, forgiving one another, even as God in Christ forgave you.”"/>
          <p:cNvSpPr txBox="1">
            <a:spLocks noGrp="1"/>
          </p:cNvSpPr>
          <p:nvPr>
            <p:ph type="body" idx="1"/>
          </p:nvPr>
        </p:nvSpPr>
        <p:spPr>
          <a:xfrm>
            <a:off x="762000" y="4663108"/>
            <a:ext cx="22860000" cy="7782892"/>
          </a:xfrm>
          <a:prstGeom prst="rect">
            <a:avLst/>
          </a:prstGeom>
        </p:spPr>
        <p:txBody>
          <a:bodyPr/>
          <a:lstStyle>
            <a:lvl1pPr>
              <a:defRPr sz="6000"/>
            </a:lvl1pPr>
          </a:lstStyle>
          <a:p>
            <a:r>
              <a:t>Ephesians 4:31-32 “Let all bitterness, wrath, anger, clamor, and evil speaking be put away from you, with all malice. And be kind to one another, tenderhearted, forgiving one another, even as God in Christ forgave you.”</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
          <p:cNvSpPr txBox="1">
            <a:spLocks noGrp="1"/>
          </p:cNvSpPr>
          <p:nvPr>
            <p:ph type="body" idx="21"/>
          </p:nvPr>
        </p:nvSpPr>
        <p:spPr>
          <a:prstGeom prst="rect">
            <a:avLst/>
          </a:prstGeom>
        </p:spPr>
        <p:txBody>
          <a:bodyPr/>
          <a:lstStyle/>
          <a:p>
            <a:r>
              <a:t>Text</a:t>
            </a:r>
          </a:p>
        </p:txBody>
      </p:sp>
      <p:sp>
        <p:nvSpPr>
          <p:cNvPr id="209" name="6) Involve Jesus in every area of your daily life"/>
          <p:cNvSpPr txBox="1">
            <a:spLocks noGrp="1"/>
          </p:cNvSpPr>
          <p:nvPr>
            <p:ph type="title"/>
          </p:nvPr>
        </p:nvSpPr>
        <p:spPr>
          <a:xfrm>
            <a:off x="762000" y="2159000"/>
            <a:ext cx="22860000" cy="2238608"/>
          </a:xfrm>
          <a:prstGeom prst="rect">
            <a:avLst/>
          </a:prstGeom>
        </p:spPr>
        <p:txBody>
          <a:bodyPr/>
          <a:lstStyle>
            <a:lvl1pPr>
              <a:defRPr sz="10000"/>
            </a:lvl1pPr>
          </a:lstStyle>
          <a:p>
            <a:r>
              <a:t>6) Involve Jesus in every area of your daily life</a:t>
            </a:r>
          </a:p>
        </p:txBody>
      </p:sp>
      <p:sp>
        <p:nvSpPr>
          <p:cNvPr id="210" name="1st Corinthians 1:9 “God is faithful, by whom you were called into the fellowship of His Son, Jesus Christ our Lord.”"/>
          <p:cNvSpPr txBox="1">
            <a:spLocks noGrp="1"/>
          </p:cNvSpPr>
          <p:nvPr>
            <p:ph type="body" idx="1"/>
          </p:nvPr>
        </p:nvSpPr>
        <p:spPr>
          <a:xfrm>
            <a:off x="762000" y="4495800"/>
            <a:ext cx="22860000" cy="8585200"/>
          </a:xfrm>
          <a:prstGeom prst="rect">
            <a:avLst/>
          </a:prstGeom>
        </p:spPr>
        <p:txBody>
          <a:bodyPr/>
          <a:lstStyle/>
          <a:p>
            <a:pPr>
              <a:defRPr sz="6000"/>
            </a:pPr>
            <a:r>
              <a:rPr dirty="0"/>
              <a:t>1st Corinthians 1:9 “God </a:t>
            </a:r>
            <a:r>
              <a:rPr i="1" dirty="0">
                <a:latin typeface="Avenir Next Regular"/>
                <a:ea typeface="Avenir Next Regular"/>
                <a:cs typeface="Avenir Next Regular"/>
                <a:sym typeface="Avenir Next Regular"/>
              </a:rPr>
              <a:t>is</a:t>
            </a:r>
            <a:r>
              <a:rPr dirty="0"/>
              <a:t> faithful, by whom you were called into the fellowship of His Son, Jesus Christ our Lord.”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Double-click to edit"/>
          <p:cNvSpPr txBox="1">
            <a:spLocks noGrp="1"/>
          </p:cNvSpPr>
          <p:nvPr>
            <p:ph type="ctrTitle"/>
          </p:nvPr>
        </p:nvSpPr>
        <p:spPr>
          <a:prstGeom prst="rect">
            <a:avLst/>
          </a:prstGeom>
        </p:spPr>
        <p:txBody>
          <a:bodyPr/>
          <a:lstStyle/>
          <a:p>
            <a:pPr defTabSz="685165">
              <a:defRPr sz="25149"/>
            </a:pPr>
            <a:endParaRPr/>
          </a:p>
        </p:txBody>
      </p:sp>
      <p:sp>
        <p:nvSpPr>
          <p:cNvPr id="170" name="Double-click to edit"/>
          <p:cNvSpPr txBox="1">
            <a:spLocks noGrp="1"/>
          </p:cNvSpPr>
          <p:nvPr>
            <p:ph type="subTitle" sz="quarter" idx="1"/>
          </p:nvPr>
        </p:nvSpPr>
        <p:spPr>
          <a:prstGeom prst="rect">
            <a:avLst/>
          </a:prstGeom>
        </p:spPr>
        <p:txBody>
          <a:bodyPr/>
          <a:lstStyle/>
          <a:p>
            <a:endParaRPr/>
          </a:p>
        </p:txBody>
      </p:sp>
      <p:pic>
        <p:nvPicPr>
          <p:cNvPr id="171" name="1st picture .jpg" descr="1st picture .jpg"/>
          <p:cNvPicPr>
            <a:picLocks noChangeAspect="1"/>
          </p:cNvPicPr>
          <p:nvPr/>
        </p:nvPicPr>
        <p:blipFill>
          <a:blip r:embed="rId2"/>
          <a:stretch>
            <a:fillRect/>
          </a:stretch>
        </p:blipFill>
        <p:spPr>
          <a:xfrm>
            <a:off x="568924" y="-1178866"/>
            <a:ext cx="23175311" cy="137160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Double-click to edit"/>
          <p:cNvSpPr txBox="1">
            <a:spLocks noGrp="1"/>
          </p:cNvSpPr>
          <p:nvPr>
            <p:ph type="ctrTitle"/>
          </p:nvPr>
        </p:nvSpPr>
        <p:spPr>
          <a:prstGeom prst="rect">
            <a:avLst/>
          </a:prstGeom>
        </p:spPr>
        <p:txBody>
          <a:bodyPr/>
          <a:lstStyle/>
          <a:p>
            <a:pPr defTabSz="685165">
              <a:defRPr sz="25149"/>
            </a:pPr>
            <a:endParaRPr/>
          </a:p>
        </p:txBody>
      </p:sp>
      <p:sp>
        <p:nvSpPr>
          <p:cNvPr id="174" name="Double-click to edit"/>
          <p:cNvSpPr txBox="1">
            <a:spLocks noGrp="1"/>
          </p:cNvSpPr>
          <p:nvPr>
            <p:ph type="subTitle" sz="quarter" idx="1"/>
          </p:nvPr>
        </p:nvSpPr>
        <p:spPr>
          <a:prstGeom prst="rect">
            <a:avLst/>
          </a:prstGeom>
        </p:spPr>
        <p:txBody>
          <a:bodyPr/>
          <a:lstStyle/>
          <a:p>
            <a:endParaRPr/>
          </a:p>
        </p:txBody>
      </p:sp>
      <p:pic>
        <p:nvPicPr>
          <p:cNvPr id="175" name="2nd picture .jpg" descr="2nd picture .jpg"/>
          <p:cNvPicPr>
            <a:picLocks noChangeAspect="1"/>
          </p:cNvPicPr>
          <p:nvPr/>
        </p:nvPicPr>
        <p:blipFill>
          <a:blip r:embed="rId2"/>
          <a:stretch>
            <a:fillRect/>
          </a:stretch>
        </p:blipFill>
        <p:spPr>
          <a:xfrm>
            <a:off x="908363" y="-1897389"/>
            <a:ext cx="22752530" cy="1706439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he Jewish leaders had instructed the people that at Jerusalem they were to be taught to worship God. Here during the Passover week large numbers assembled, coming from all parts of Palestine, and even from distant lands. The temple courts were filled w"/>
          <p:cNvSpPr txBox="1">
            <a:spLocks noGrp="1"/>
          </p:cNvSpPr>
          <p:nvPr>
            <p:ph type="body" idx="21"/>
          </p:nvPr>
        </p:nvSpPr>
        <p:spPr>
          <a:xfrm>
            <a:off x="1663699" y="4106653"/>
            <a:ext cx="21092783" cy="5330645"/>
          </a:xfrm>
          <a:prstGeom prst="rect">
            <a:avLst/>
          </a:prstGeom>
          <a:solidFill>
            <a:srgbClr val="FFFFFF"/>
          </a:solidFill>
        </p:spPr>
        <p:txBody>
          <a:bodyPr/>
          <a:lstStyle/>
          <a:p>
            <a:pPr defTabSz="457200">
              <a:lnSpc>
                <a:spcPct val="100000"/>
              </a:lnSpc>
              <a:defRPr sz="5664" cap="none">
                <a:solidFill>
                  <a:srgbClr val="000000"/>
                </a:solidFill>
                <a:latin typeface="Times New Roman"/>
                <a:ea typeface="Times New Roman"/>
                <a:cs typeface="Times New Roman"/>
                <a:sym typeface="Times New Roman"/>
              </a:defRPr>
            </a:pPr>
            <a:r>
              <a:t>“The Jewish leaders had instructed the people that at Jerusalem they were to be taught to worship God. Here during the Passover week large numbers assembled, coming from all parts of Palestine, and even from distant lands. The temple courts were filled with a promiscuous throng. Many were unable to bring with them the sacrifices that were to be  offered up as typifying the one great Sacrifice.”</a:t>
            </a:r>
          </a:p>
        </p:txBody>
      </p:sp>
      <p:sp>
        <p:nvSpPr>
          <p:cNvPr id="178" name="The Desire of Ages, pg. 76"/>
          <p:cNvSpPr txBox="1">
            <a:spLocks noGrp="1"/>
          </p:cNvSpPr>
          <p:nvPr>
            <p:ph type="body" idx="22"/>
          </p:nvPr>
        </p:nvSpPr>
        <p:spPr>
          <a:prstGeom prst="rect">
            <a:avLst/>
          </a:prstGeom>
        </p:spPr>
        <p:txBody>
          <a:bodyPr/>
          <a:lstStyle/>
          <a:p>
            <a:r>
              <a:t>The Desire of Ages, pg. 76</a:t>
            </a:r>
          </a:p>
        </p:txBody>
      </p:sp>
      <p:sp>
        <p:nvSpPr>
          <p:cNvPr id="179" name="Text"/>
          <p:cNvSpPr txBox="1">
            <a:spLocks noGrp="1"/>
          </p:cNvSpPr>
          <p:nvPr>
            <p:ph type="body" idx="23"/>
          </p:nvPr>
        </p:nvSpPr>
        <p:spPr>
          <a:prstGeom prst="rect">
            <a:avLst/>
          </a:prstGeom>
        </p:spPr>
        <p:txBody>
          <a:bodyPr/>
          <a:lstStyle/>
          <a:p>
            <a:r>
              <a:t>Text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he dealers demanded exorbitant prices for the animals sold, and they shared their profits with the priests and rulers, who thus enriched themselves at the expense of the people. The worshipers had been taught to believe that if they did not offer sacri"/>
          <p:cNvSpPr txBox="1">
            <a:spLocks noGrp="1"/>
          </p:cNvSpPr>
          <p:nvPr>
            <p:ph type="body" idx="21"/>
          </p:nvPr>
        </p:nvSpPr>
        <p:spPr>
          <a:xfrm>
            <a:off x="1443984" y="2963652"/>
            <a:ext cx="21191729" cy="7267275"/>
          </a:xfrm>
          <a:prstGeom prst="rect">
            <a:avLst/>
          </a:prstGeom>
          <a:solidFill>
            <a:srgbClr val="FFFFFF"/>
          </a:solidFill>
        </p:spPr>
        <p:txBody>
          <a:bodyPr/>
          <a:lstStyle>
            <a:lvl1pPr>
              <a:defRPr sz="6000">
                <a:solidFill>
                  <a:srgbClr val="151515"/>
                </a:solidFill>
              </a:defRPr>
            </a:lvl1pPr>
          </a:lstStyle>
          <a:p>
            <a:r>
              <a:rPr dirty="0"/>
              <a:t>“The dealers demanded exorbitant prices for the animals sold, and they shared their profits with the priests and rulers, who thus enriched themselves at the expense of the people. The worshipers had been taught to believe that if they did not offer sacrifice, the blessing of God would not rest on their children or their lands. Thus a high price for the animals could be secured; for after coming so far, the people would not return to their homes without performing the act of devotion for which they had come.”</a:t>
            </a:r>
          </a:p>
        </p:txBody>
      </p:sp>
      <p:sp>
        <p:nvSpPr>
          <p:cNvPr id="182" name="The Desire of Ages, pg. 76"/>
          <p:cNvSpPr txBox="1">
            <a:spLocks noGrp="1"/>
          </p:cNvSpPr>
          <p:nvPr>
            <p:ph type="body" idx="22"/>
          </p:nvPr>
        </p:nvSpPr>
        <p:spPr>
          <a:prstGeom prst="rect">
            <a:avLst/>
          </a:prstGeom>
        </p:spPr>
        <p:txBody>
          <a:bodyPr/>
          <a:lstStyle/>
          <a:p>
            <a:r>
              <a:t>The Desire of Ages, pg. 76</a:t>
            </a:r>
          </a:p>
        </p:txBody>
      </p:sp>
      <p:sp>
        <p:nvSpPr>
          <p:cNvPr id="183" name="Text"/>
          <p:cNvSpPr txBox="1">
            <a:spLocks noGrp="1"/>
          </p:cNvSpPr>
          <p:nvPr>
            <p:ph type="body" idx="23"/>
          </p:nvPr>
        </p:nvSpPr>
        <p:spPr>
          <a:xfrm>
            <a:off x="762000" y="584200"/>
            <a:ext cx="20955000" cy="635000"/>
          </a:xfrm>
          <a:prstGeom prst="rect">
            <a:avLst/>
          </a:prstGeom>
        </p:spPr>
        <p:txBody>
          <a:bodyPr/>
          <a:lstStyle/>
          <a:p>
            <a:r>
              <a:t>Text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Lessons for cleaning out the Temple of your Heart"/>
          <p:cNvSpPr txBox="1">
            <a:spLocks noGrp="1"/>
          </p:cNvSpPr>
          <p:nvPr>
            <p:ph type="ctrTitle"/>
          </p:nvPr>
        </p:nvSpPr>
        <p:spPr>
          <a:prstGeom prst="rect">
            <a:avLst/>
          </a:prstGeom>
        </p:spPr>
        <p:txBody>
          <a:bodyPr/>
          <a:lstStyle>
            <a:lvl1pPr defTabSz="396239">
              <a:defRPr sz="14544"/>
            </a:lvl1pPr>
          </a:lstStyle>
          <a:p>
            <a:r>
              <a:t>Lessons for cleaning out the Temple of your Heart</a:t>
            </a:r>
          </a:p>
        </p:txBody>
      </p:sp>
      <p:sp>
        <p:nvSpPr>
          <p:cNvPr id="186" name="Double-click to edit"/>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
          <p:cNvSpPr txBox="1">
            <a:spLocks noGrp="1"/>
          </p:cNvSpPr>
          <p:nvPr>
            <p:ph type="body" idx="21"/>
          </p:nvPr>
        </p:nvSpPr>
        <p:spPr>
          <a:prstGeom prst="rect">
            <a:avLst/>
          </a:prstGeom>
        </p:spPr>
        <p:txBody>
          <a:bodyPr/>
          <a:lstStyle/>
          <a:p>
            <a:r>
              <a:t>Text</a:t>
            </a:r>
          </a:p>
        </p:txBody>
      </p:sp>
      <p:sp>
        <p:nvSpPr>
          <p:cNvPr id="189" name="1) Cleanse your heart to become spiritually healthy"/>
          <p:cNvSpPr txBox="1">
            <a:spLocks noGrp="1"/>
          </p:cNvSpPr>
          <p:nvPr>
            <p:ph type="title"/>
          </p:nvPr>
        </p:nvSpPr>
        <p:spPr>
          <a:xfrm>
            <a:off x="762000" y="2159000"/>
            <a:ext cx="22860000" cy="1686985"/>
          </a:xfrm>
          <a:prstGeom prst="rect">
            <a:avLst/>
          </a:prstGeom>
        </p:spPr>
        <p:txBody>
          <a:bodyPr/>
          <a:lstStyle>
            <a:lvl1pPr defTabSz="817244">
              <a:spcBef>
                <a:spcPts val="3800"/>
              </a:spcBef>
              <a:defRPr sz="9900"/>
            </a:lvl1pPr>
          </a:lstStyle>
          <a:p>
            <a:r>
              <a:t>1) Cleanse your heart to become spiritually healthy </a:t>
            </a:r>
          </a:p>
        </p:txBody>
      </p:sp>
      <p:sp>
        <p:nvSpPr>
          <p:cNvPr id="190" name="Psalm 51:10 “Create in me a clean heart, O God, and renew a steadfast spirit within me.”"/>
          <p:cNvSpPr txBox="1">
            <a:spLocks noGrp="1"/>
          </p:cNvSpPr>
          <p:nvPr>
            <p:ph type="body" idx="1"/>
          </p:nvPr>
        </p:nvSpPr>
        <p:spPr>
          <a:xfrm>
            <a:off x="762000" y="4495800"/>
            <a:ext cx="22860000" cy="8585200"/>
          </a:xfrm>
          <a:prstGeom prst="rect">
            <a:avLst/>
          </a:prstGeom>
        </p:spPr>
        <p:txBody>
          <a:bodyPr/>
          <a:lstStyle>
            <a:lvl1pPr>
              <a:defRPr sz="6000"/>
            </a:lvl1pPr>
          </a:lstStyle>
          <a:p>
            <a:r>
              <a:rPr dirty="0"/>
              <a:t>Psalm 51:10 “Create in me a clean heart, O God, and renew a steadfast spirit within me.”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
          <p:cNvSpPr txBox="1">
            <a:spLocks noGrp="1"/>
          </p:cNvSpPr>
          <p:nvPr>
            <p:ph type="body" idx="21"/>
          </p:nvPr>
        </p:nvSpPr>
        <p:spPr>
          <a:prstGeom prst="rect">
            <a:avLst/>
          </a:prstGeom>
        </p:spPr>
        <p:txBody>
          <a:bodyPr/>
          <a:lstStyle/>
          <a:p>
            <a:r>
              <a:t>Text</a:t>
            </a:r>
          </a:p>
        </p:txBody>
      </p:sp>
      <p:sp>
        <p:nvSpPr>
          <p:cNvPr id="193" name="2) Deep clean your mouth inside-out"/>
          <p:cNvSpPr txBox="1">
            <a:spLocks noGrp="1"/>
          </p:cNvSpPr>
          <p:nvPr>
            <p:ph type="title"/>
          </p:nvPr>
        </p:nvSpPr>
        <p:spPr>
          <a:xfrm>
            <a:off x="762000" y="2159000"/>
            <a:ext cx="22860000" cy="1639958"/>
          </a:xfrm>
          <a:prstGeom prst="rect">
            <a:avLst/>
          </a:prstGeom>
        </p:spPr>
        <p:txBody>
          <a:bodyPr/>
          <a:lstStyle>
            <a:lvl1pPr>
              <a:defRPr sz="10000"/>
            </a:lvl1pPr>
          </a:lstStyle>
          <a:p>
            <a:r>
              <a:t>2) Deep clean your mouth inside-out</a:t>
            </a:r>
          </a:p>
        </p:txBody>
      </p:sp>
      <p:sp>
        <p:nvSpPr>
          <p:cNvPr id="194" name="Luke 6:45 “A good man out of the good treasure of his heart brings forth good; and an evil man out of the evil treasure of his heart brings forth evil. For out of the abundance of the heart his mouth speaks.”"/>
          <p:cNvSpPr txBox="1">
            <a:spLocks noGrp="1"/>
          </p:cNvSpPr>
          <p:nvPr>
            <p:ph type="body" idx="1"/>
          </p:nvPr>
        </p:nvSpPr>
        <p:spPr>
          <a:prstGeom prst="rect">
            <a:avLst/>
          </a:prstGeom>
        </p:spPr>
        <p:txBody>
          <a:bodyPr/>
          <a:lstStyle/>
          <a:p>
            <a:pPr>
              <a:defRPr sz="6000"/>
            </a:pPr>
            <a:r>
              <a:t>Luke 6:45 “A good man out of the good treasure of his heart brings forth good; and an evil man out of the evil </a:t>
            </a:r>
            <a:r>
              <a:rPr>
                <a:uFill>
                  <a:solidFill>
                    <a:srgbClr val="4A4A4A"/>
                  </a:solidFill>
                </a:uFill>
              </a:rPr>
              <a:t>treasure of his heart brings forth evil. For out of the abundance of the heart his mouth speaks.”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
          <p:cNvSpPr txBox="1">
            <a:spLocks noGrp="1"/>
          </p:cNvSpPr>
          <p:nvPr>
            <p:ph type="body" idx="21"/>
          </p:nvPr>
        </p:nvSpPr>
        <p:spPr>
          <a:prstGeom prst="rect">
            <a:avLst/>
          </a:prstGeom>
        </p:spPr>
        <p:txBody>
          <a:bodyPr/>
          <a:lstStyle/>
          <a:p>
            <a:r>
              <a:t>Text</a:t>
            </a:r>
          </a:p>
        </p:txBody>
      </p:sp>
      <p:sp>
        <p:nvSpPr>
          <p:cNvPr id="197" name="3) Revive your mind"/>
          <p:cNvSpPr txBox="1">
            <a:spLocks noGrp="1"/>
          </p:cNvSpPr>
          <p:nvPr>
            <p:ph type="title"/>
          </p:nvPr>
        </p:nvSpPr>
        <p:spPr>
          <a:xfrm>
            <a:off x="762000" y="2159000"/>
            <a:ext cx="22860000" cy="1360334"/>
          </a:xfrm>
          <a:prstGeom prst="rect">
            <a:avLst/>
          </a:prstGeom>
        </p:spPr>
        <p:txBody>
          <a:bodyPr/>
          <a:lstStyle>
            <a:lvl1pPr defTabSz="808990">
              <a:spcBef>
                <a:spcPts val="3800"/>
              </a:spcBef>
              <a:defRPr sz="9800"/>
            </a:lvl1pPr>
          </a:lstStyle>
          <a:p>
            <a:r>
              <a:t>3) Revive your mind</a:t>
            </a:r>
          </a:p>
        </p:txBody>
      </p:sp>
      <p:sp>
        <p:nvSpPr>
          <p:cNvPr id="198" name="Romans 12:2 “And do not be conformed to this world, but be transformed by the renewing of your mind, that you may prove what is that good and acceptable and perfect will of God.”"/>
          <p:cNvSpPr txBox="1">
            <a:spLocks noGrp="1"/>
          </p:cNvSpPr>
          <p:nvPr>
            <p:ph type="body" idx="1"/>
          </p:nvPr>
        </p:nvSpPr>
        <p:spPr>
          <a:prstGeom prst="rect">
            <a:avLst/>
          </a:prstGeom>
        </p:spPr>
        <p:txBody>
          <a:bodyPr/>
          <a:lstStyle/>
          <a:p>
            <a:pPr>
              <a:defRPr sz="6000"/>
            </a:pPr>
            <a:r>
              <a:t>Romans 12:2 “And do not be conformed to this world, but be transformed by the renewing of your mind, that you may prove what </a:t>
            </a:r>
            <a:r>
              <a:rPr i="1">
                <a:latin typeface="Avenir Next Regular"/>
                <a:ea typeface="Avenir Next Regular"/>
                <a:cs typeface="Avenir Next Regular"/>
                <a:sym typeface="Avenir Next Regular"/>
              </a:rPr>
              <a:t>is</a:t>
            </a:r>
            <a:r>
              <a:t> that good and acceptable and perfect will of God.”</a:t>
            </a:r>
          </a:p>
        </p:txBody>
      </p:sp>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518</Words>
  <Application>Microsoft Office PowerPoint</Application>
  <PresentationFormat>Custom</PresentationFormat>
  <Paragraphs>26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Avenir Next Medium</vt:lpstr>
      <vt:lpstr>Avenir Next Regular</vt:lpstr>
      <vt:lpstr>DIN Alternate Bold</vt:lpstr>
      <vt:lpstr>DIN Condensed Bold</vt:lpstr>
      <vt:lpstr>Helvetica</vt:lpstr>
      <vt:lpstr>Helvetica Neue</vt:lpstr>
      <vt:lpstr>Times New Roman</vt:lpstr>
      <vt:lpstr>New_Template7</vt:lpstr>
      <vt:lpstr>The Dangers of Comfortable Christianity </vt:lpstr>
      <vt:lpstr>PowerPoint Presentation</vt:lpstr>
      <vt:lpstr>PowerPoint Presentation</vt:lpstr>
      <vt:lpstr>PowerPoint Presentation</vt:lpstr>
      <vt:lpstr>PowerPoint Presentation</vt:lpstr>
      <vt:lpstr>Lessons for cleaning out the Temple of your Heart</vt:lpstr>
      <vt:lpstr>1) Cleanse your heart to become spiritually healthy </vt:lpstr>
      <vt:lpstr>2) Deep clean your mouth inside-out</vt:lpstr>
      <vt:lpstr>3) Revive your mind</vt:lpstr>
      <vt:lpstr>4) Clean out your spiritual closets </vt:lpstr>
      <vt:lpstr>5) Release unforgiveness, bitterness, and personal grudges from your heart </vt:lpstr>
      <vt:lpstr>6) Involve Jesus in every area of your daily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Dangers of Comfortable Christianity</dc:title>
  <dc:creator>Cave Mill</dc:creator>
  <cp:lastModifiedBy>Cave Mill</cp:lastModifiedBy>
  <cp:revision>1</cp:revision>
  <dcterms:modified xsi:type="dcterms:W3CDTF">2023-03-25T17:36:43Z</dcterms:modified>
</cp:coreProperties>
</file>